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70" r:id="rId6"/>
    <p:sldMasterId id="2147483679" r:id="rId7"/>
    <p:sldMasterId id="2147483689" r:id="rId8"/>
  </p:sldMasterIdLst>
  <p:notesMasterIdLst>
    <p:notesMasterId r:id="rId38"/>
  </p:notesMasterIdLst>
  <p:sldIdLst>
    <p:sldId id="519" r:id="rId9"/>
    <p:sldId id="642" r:id="rId10"/>
    <p:sldId id="648" r:id="rId11"/>
    <p:sldId id="649" r:id="rId12"/>
    <p:sldId id="659" r:id="rId13"/>
    <p:sldId id="660" r:id="rId14"/>
    <p:sldId id="612" r:id="rId15"/>
    <p:sldId id="633" r:id="rId16"/>
    <p:sldId id="658" r:id="rId17"/>
    <p:sldId id="661" r:id="rId18"/>
    <p:sldId id="669" r:id="rId19"/>
    <p:sldId id="644" r:id="rId20"/>
    <p:sldId id="665" r:id="rId21"/>
    <p:sldId id="662" r:id="rId22"/>
    <p:sldId id="651" r:id="rId23"/>
    <p:sldId id="652" r:id="rId24"/>
    <p:sldId id="663" r:id="rId25"/>
    <p:sldId id="664" r:id="rId26"/>
    <p:sldId id="653" r:id="rId27"/>
    <p:sldId id="667" r:id="rId28"/>
    <p:sldId id="668" r:id="rId29"/>
    <p:sldId id="654" r:id="rId30"/>
    <p:sldId id="655" r:id="rId31"/>
    <p:sldId id="656" r:id="rId32"/>
    <p:sldId id="625" r:id="rId33"/>
    <p:sldId id="626" r:id="rId34"/>
    <p:sldId id="670" r:id="rId35"/>
    <p:sldId id="657" r:id="rId36"/>
    <p:sldId id="666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ACB3"/>
    <a:srgbClr val="7E9BA0"/>
    <a:srgbClr val="98B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8BD64-2B45-4E72-8359-6EB6ED8653FB}" v="9" dt="2020-01-29T12:48:24.147"/>
    <p1510:client id="{8714B43C-5435-4FC8-B29E-11C856CCF30D}" v="29" dt="2020-01-29T07:20:06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231" autoAdjust="0"/>
  </p:normalViewPr>
  <p:slideViewPr>
    <p:cSldViewPr snapToGrid="0">
      <p:cViewPr varScale="1">
        <p:scale>
          <a:sx n="91" d="100"/>
          <a:sy n="91" d="100"/>
        </p:scale>
        <p:origin x="28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Thörne" userId="S::late00@karlstad.se::3537f12b-05e5-469a-bb0d-aa999a987ed8" providerId="AD" clId="Web-{8714B43C-5435-4FC8-B29E-11C856CCF30D}"/>
    <pc:docChg chg="modSld">
      <pc:chgData name="Lisa Thörne" userId="S::late00@karlstad.se::3537f12b-05e5-469a-bb0d-aa999a987ed8" providerId="AD" clId="Web-{8714B43C-5435-4FC8-B29E-11C856CCF30D}" dt="2020-01-29T07:20:06.990" v="28" actId="20577"/>
      <pc:docMkLst>
        <pc:docMk/>
      </pc:docMkLst>
      <pc:sldChg chg="modSp">
        <pc:chgData name="Lisa Thörne" userId="S::late00@karlstad.se::3537f12b-05e5-469a-bb0d-aa999a987ed8" providerId="AD" clId="Web-{8714B43C-5435-4FC8-B29E-11C856CCF30D}" dt="2020-01-29T07:20:06.990" v="27" actId="20577"/>
        <pc:sldMkLst>
          <pc:docMk/>
          <pc:sldMk cId="80084633" sldId="642"/>
        </pc:sldMkLst>
        <pc:spChg chg="mod">
          <ac:chgData name="Lisa Thörne" userId="S::late00@karlstad.se::3537f12b-05e5-469a-bb0d-aa999a987ed8" providerId="AD" clId="Web-{8714B43C-5435-4FC8-B29E-11C856CCF30D}" dt="2020-01-29T07:20:06.990" v="27" actId="20577"/>
          <ac:spMkLst>
            <pc:docMk/>
            <pc:sldMk cId="80084633" sldId="642"/>
            <ac:spMk id="4" creationId="{00000000-0000-0000-0000-000000000000}"/>
          </ac:spMkLst>
        </pc:spChg>
      </pc:sldChg>
    </pc:docChg>
  </pc:docChgLst>
  <pc:docChgLst>
    <pc:chgData name="Lisa Thörne" userId="3537f12b-05e5-469a-bb0d-aa999a987ed8" providerId="ADAL" clId="{6D38BD64-2B45-4E72-8359-6EB6ED8653FB}"/>
    <pc:docChg chg="custSel addSld modSld sldOrd">
      <pc:chgData name="Lisa Thörne" userId="3537f12b-05e5-469a-bb0d-aa999a987ed8" providerId="ADAL" clId="{6D38BD64-2B45-4E72-8359-6EB6ED8653FB}" dt="2020-01-29T13:26:50.448" v="227"/>
      <pc:docMkLst>
        <pc:docMk/>
      </pc:docMkLst>
      <pc:sldChg chg="modNotesTx">
        <pc:chgData name="Lisa Thörne" userId="3537f12b-05e5-469a-bb0d-aa999a987ed8" providerId="ADAL" clId="{6D38BD64-2B45-4E72-8359-6EB6ED8653FB}" dt="2020-01-29T07:23:20.724" v="14" actId="20577"/>
        <pc:sldMkLst>
          <pc:docMk/>
          <pc:sldMk cId="2320788752" sldId="612"/>
        </pc:sldMkLst>
      </pc:sldChg>
      <pc:sldChg chg="modNotesTx">
        <pc:chgData name="Lisa Thörne" userId="3537f12b-05e5-469a-bb0d-aa999a987ed8" providerId="ADAL" clId="{6D38BD64-2B45-4E72-8359-6EB6ED8653FB}" dt="2020-01-29T12:40:19.737" v="87" actId="20577"/>
        <pc:sldMkLst>
          <pc:docMk/>
          <pc:sldMk cId="3916492626" sldId="625"/>
        </pc:sldMkLst>
      </pc:sldChg>
      <pc:sldChg chg="modNotesTx">
        <pc:chgData name="Lisa Thörne" userId="3537f12b-05e5-469a-bb0d-aa999a987ed8" providerId="ADAL" clId="{6D38BD64-2B45-4E72-8359-6EB6ED8653FB}" dt="2020-01-29T12:13:37.474" v="73" actId="20577"/>
        <pc:sldMkLst>
          <pc:docMk/>
          <pc:sldMk cId="52476016" sldId="656"/>
        </pc:sldMkLst>
      </pc:sldChg>
      <pc:sldChg chg="ord">
        <pc:chgData name="Lisa Thörne" userId="3537f12b-05e5-469a-bb0d-aa999a987ed8" providerId="ADAL" clId="{6D38BD64-2B45-4E72-8359-6EB6ED8653FB}" dt="2020-01-29T12:52:22.125" v="223"/>
        <pc:sldMkLst>
          <pc:docMk/>
          <pc:sldMk cId="1403935378" sldId="657"/>
        </pc:sldMkLst>
      </pc:sldChg>
      <pc:sldChg chg="ord">
        <pc:chgData name="Lisa Thörne" userId="3537f12b-05e5-469a-bb0d-aa999a987ed8" providerId="ADAL" clId="{6D38BD64-2B45-4E72-8359-6EB6ED8653FB}" dt="2020-01-29T12:52:19.731" v="221"/>
        <pc:sldMkLst>
          <pc:docMk/>
          <pc:sldMk cId="4250194811" sldId="666"/>
        </pc:sldMkLst>
      </pc:sldChg>
      <pc:sldChg chg="addSp modSp add ord">
        <pc:chgData name="Lisa Thörne" userId="3537f12b-05e5-469a-bb0d-aa999a987ed8" providerId="ADAL" clId="{6D38BD64-2B45-4E72-8359-6EB6ED8653FB}" dt="2020-01-29T12:45:44.473" v="145"/>
        <pc:sldMkLst>
          <pc:docMk/>
          <pc:sldMk cId="3307277224" sldId="669"/>
        </pc:sldMkLst>
        <pc:spChg chg="add mod">
          <ac:chgData name="Lisa Thörne" userId="3537f12b-05e5-469a-bb0d-aa999a987ed8" providerId="ADAL" clId="{6D38BD64-2B45-4E72-8359-6EB6ED8653FB}" dt="2020-01-29T12:45:14.385" v="143" actId="1076"/>
          <ac:spMkLst>
            <pc:docMk/>
            <pc:sldMk cId="3307277224" sldId="669"/>
            <ac:spMk id="2" creationId="{D94C6586-A7B6-4A7C-8658-474443509338}"/>
          </ac:spMkLst>
        </pc:spChg>
        <pc:spChg chg="add mod">
          <ac:chgData name="Lisa Thörne" userId="3537f12b-05e5-469a-bb0d-aa999a987ed8" providerId="ADAL" clId="{6D38BD64-2B45-4E72-8359-6EB6ED8653FB}" dt="2020-01-29T12:44:56.060" v="142" actId="1076"/>
          <ac:spMkLst>
            <pc:docMk/>
            <pc:sldMk cId="3307277224" sldId="669"/>
            <ac:spMk id="3" creationId="{AE6B163A-570C-4DAF-87AB-2477D4115A81}"/>
          </ac:spMkLst>
        </pc:spChg>
        <pc:spChg chg="add mod">
          <ac:chgData name="Lisa Thörne" userId="3537f12b-05e5-469a-bb0d-aa999a987ed8" providerId="ADAL" clId="{6D38BD64-2B45-4E72-8359-6EB6ED8653FB}" dt="2020-01-29T12:44:38.238" v="138" actId="255"/>
          <ac:spMkLst>
            <pc:docMk/>
            <pc:sldMk cId="3307277224" sldId="669"/>
            <ac:spMk id="4" creationId="{FC6F8CB1-E60B-421E-A43D-0F3D9D1B9E9C}"/>
          </ac:spMkLst>
        </pc:spChg>
        <pc:cxnChg chg="add mod">
          <ac:chgData name="Lisa Thörne" userId="3537f12b-05e5-469a-bb0d-aa999a987ed8" providerId="ADAL" clId="{6D38BD64-2B45-4E72-8359-6EB6ED8653FB}" dt="2020-01-29T12:44:16.084" v="135" actId="1582"/>
          <ac:cxnSpMkLst>
            <pc:docMk/>
            <pc:sldMk cId="3307277224" sldId="669"/>
            <ac:cxnSpMk id="6" creationId="{85FE074D-F877-4174-BD55-C13E39C726EA}"/>
          </ac:cxnSpMkLst>
        </pc:cxnChg>
      </pc:sldChg>
      <pc:sldChg chg="addSp delSp add ord modNotesTx">
        <pc:chgData name="Lisa Thörne" userId="3537f12b-05e5-469a-bb0d-aa999a987ed8" providerId="ADAL" clId="{6D38BD64-2B45-4E72-8359-6EB6ED8653FB}" dt="2020-01-29T13:26:50.448" v="227"/>
        <pc:sldMkLst>
          <pc:docMk/>
          <pc:sldMk cId="1037275518" sldId="670"/>
        </pc:sldMkLst>
        <pc:spChg chg="del">
          <ac:chgData name="Lisa Thörne" userId="3537f12b-05e5-469a-bb0d-aa999a987ed8" providerId="ADAL" clId="{6D38BD64-2B45-4E72-8359-6EB6ED8653FB}" dt="2020-01-29T12:48:31.894" v="149" actId="478"/>
          <ac:spMkLst>
            <pc:docMk/>
            <pc:sldMk cId="1037275518" sldId="670"/>
            <ac:spMk id="2" creationId="{4EB7373C-F6AA-4354-8D60-C0F3573380FE}"/>
          </ac:spMkLst>
        </pc:spChg>
        <pc:spChg chg="del">
          <ac:chgData name="Lisa Thörne" userId="3537f12b-05e5-469a-bb0d-aa999a987ed8" providerId="ADAL" clId="{6D38BD64-2B45-4E72-8359-6EB6ED8653FB}" dt="2020-01-29T12:48:30.261" v="148" actId="478"/>
          <ac:spMkLst>
            <pc:docMk/>
            <pc:sldMk cId="1037275518" sldId="670"/>
            <ac:spMk id="3" creationId="{53C86264-4FED-4081-AD13-A532BE5D46A9}"/>
          </ac:spMkLst>
        </pc:spChg>
        <pc:picChg chg="add">
          <ac:chgData name="Lisa Thörne" userId="3537f12b-05e5-469a-bb0d-aa999a987ed8" providerId="ADAL" clId="{6D38BD64-2B45-4E72-8359-6EB6ED8653FB}" dt="2020-01-29T12:48:24.146" v="147"/>
          <ac:picMkLst>
            <pc:docMk/>
            <pc:sldMk cId="1037275518" sldId="670"/>
            <ac:picMk id="1026" creationId="{53678C4E-31AA-4463-9425-E31B4787CF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FAE6D-C8B4-4D01-9220-D46EF85AA01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4E5E1-25F4-4FC9-94C2-83704AE782D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65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102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41363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Placeholder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Bildkälla</a:t>
            </a:r>
            <a:r>
              <a:rPr lang="en-GB" altLang="en-US" dirty="0">
                <a:ea typeface="ＭＳ Ｐゴシック" panose="020B0600070205080204" pitchFamily="34" charset="-128"/>
              </a:rPr>
              <a:t>: https://www.chamber.se/obj/docpart/c/cc4697f9e41bd4a63f6584c5c3ddfa8d.jpg</a:t>
            </a:r>
          </a:p>
          <a:p>
            <a:endParaRPr lang="en-GB" altLang="en-US" dirty="0">
              <a:ea typeface="ＭＳ Ｐゴシック" panose="020B0600070205080204" pitchFamily="34" charset="-128"/>
            </a:endParaRPr>
          </a:p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Symbol som många känner igen. ON-knapp. Vilka saker runt oss är en dator?</a:t>
            </a:r>
          </a:p>
          <a:p>
            <a:r>
              <a:rPr lang="sv-SE" dirty="0"/>
              <a:t>Övning: Ta med några föremål och diskutera kring. Vilka finns det en dator i?</a:t>
            </a:r>
          </a:p>
          <a:p>
            <a:r>
              <a:rPr lang="sv-SE" dirty="0"/>
              <a:t>Övning: Om det här hade varit en maskin skulle den… Klisterlappar!</a:t>
            </a:r>
          </a:p>
          <a:p>
            <a:r>
              <a:rPr lang="sv-SE" dirty="0"/>
              <a:t>Just det här INTERNET OF THINGS är väldigt aktuellt och utvecklas hela tiden.</a:t>
            </a:r>
          </a:p>
          <a:p>
            <a:r>
              <a:rPr lang="sv-SE" dirty="0"/>
              <a:t>Viktigt att vi förstår oss på tekniken runt oss, hur den påverkar oss och hur vi kan påverka den!! DEMOKRATI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1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STL åk 1-3 Återkoppling på varandra.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80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Fjantfabrik - </a:t>
            </a:r>
            <a:r>
              <a:rPr lang="sv-SE" dirty="0" err="1"/>
              <a:t>flipboard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987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läser det i samma ordning som en dator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40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dator kan upprepa samma aktivitet många gånger utan att tröttna.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71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Det vi jobbade med i förra övningen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8825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Hitta minsta delen, urskilja mönster</a:t>
            </a:r>
          </a:p>
          <a:p>
            <a:r>
              <a:rPr lang="sv-SE" dirty="0"/>
              <a:t>Förmåga i datalogiskt tänkande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86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Varför grupper om tre?</a:t>
            </a:r>
          </a:p>
          <a:p>
            <a:r>
              <a:rPr lang="sv-SE" dirty="0"/>
              <a:t>Muggar steg 2 – effektivisera koden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553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 vi hinner:</a:t>
            </a:r>
          </a:p>
          <a:p>
            <a:r>
              <a:rPr lang="sv-SE" dirty="0"/>
              <a:t>If-satser – Vi använder det varje dag i vardagen. If det regnar, </a:t>
            </a:r>
            <a:r>
              <a:rPr lang="sv-SE" dirty="0" err="1"/>
              <a:t>then</a:t>
            </a:r>
            <a:r>
              <a:rPr lang="sv-SE" dirty="0"/>
              <a:t> ta med paraply.</a:t>
            </a:r>
          </a:p>
          <a:p>
            <a:endParaRPr lang="sv-SE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47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Lägg ut bana på golvet med färgade </a:t>
            </a:r>
            <a:r>
              <a:rPr lang="sv-SE" err="1"/>
              <a:t>papper.Se</a:t>
            </a:r>
            <a:r>
              <a:rPr lang="sv-SE"/>
              <a:t> ovan.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6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53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Lådor som skickats ut. Hello </a:t>
            </a:r>
            <a:r>
              <a:rPr lang="sv-SE" dirty="0" err="1"/>
              <a:t>ruby</a:t>
            </a:r>
            <a:r>
              <a:rPr lang="sv-SE" dirty="0"/>
              <a:t> + </a:t>
            </a:r>
            <a:r>
              <a:rPr lang="sv-SE" dirty="0" err="1"/>
              <a:t>bluebots</a:t>
            </a:r>
            <a:r>
              <a:rPr lang="sv-SE" dirty="0"/>
              <a:t> eller </a:t>
            </a:r>
            <a:r>
              <a:rPr lang="sv-SE" dirty="0" err="1"/>
              <a:t>microbits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725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effectLst/>
                <a:latin typeface="Calibri" panose="020F0502020204030204" pitchFamily="34" charset="0"/>
              </a:rPr>
              <a:t>Samma mening fast med TEKNIK!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effectLst/>
                <a:latin typeface="Calibri" panose="020F0502020204030204" pitchFamily="34" charset="0"/>
              </a:rPr>
              <a:t>Att lyfta matematiken i det man gör blir lärarens uppdrag för det är inte säkert att det är där eleven har sitt fokus. Kan programmering bli en representationsmodell i matematiken?! Kan det bli ett hjälpmedel?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effectLst/>
                <a:latin typeface="Calibri" panose="020F0502020204030204" pitchFamily="34" charset="0"/>
              </a:rPr>
              <a:t>Att gå från aktivitet </a:t>
            </a:r>
            <a:r>
              <a:rPr lang="sv-SE" sz="900">
                <a:effectLst/>
                <a:latin typeface="Calibri" panose="020F0502020204030204" pitchFamily="34" charset="0"/>
              </a:rPr>
              <a:t>till undervisning</a:t>
            </a:r>
            <a:endParaRPr lang="sv-SE" sz="900" dirty="0">
              <a:effectLst/>
              <a:latin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1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är skönt att veta vad som står i läroplanen.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5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Nej såklart inte, men till medborgare i ett digitaliserat samhälle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008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E5E1-25F4-4FC9-94C2-83704AE782D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61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Linda Mannila och Fredrik Heinz, vid Linköpings universitet, menar att Programmering i grundskolan kan ses som ett verktyg för att öva datalogiskt tänkande. Programmeringen är inte ett mål i sig. Konkretiserar och levandegör, inte bara ett svar – utforska själva.</a:t>
            </a:r>
          </a:p>
          <a:p>
            <a:r>
              <a:rPr lang="sv-SE" dirty="0"/>
              <a:t>Tränar ett flertal förmågor: problemlösning, abstraktion, mönster och generaliseringar, systematiskt strukturerat arbete</a:t>
            </a:r>
          </a:p>
          <a:p>
            <a:r>
              <a:rPr lang="sv-SE" dirty="0"/>
              <a:t>PROBLEMLÖSNING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9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 Hello Ruby – Linda </a:t>
            </a:r>
            <a:r>
              <a:rPr lang="sv-SE" dirty="0" err="1"/>
              <a:t>Liukas</a:t>
            </a:r>
            <a:endParaRPr lang="sv-SE" dirty="0"/>
          </a:p>
          <a:p>
            <a:endParaRPr lang="sv-SE" dirty="0"/>
          </a:p>
          <a:p>
            <a:r>
              <a:rPr lang="sv-SE" dirty="0"/>
              <a:t>Programmering – ett strukturerat sätt att lösa problem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2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sv-SE" dirty="0">
                <a:solidFill>
                  <a:schemeClr val="bg1"/>
                </a:solidFill>
              </a:rPr>
              <a:t>Analysera problemet – bryta ner problemet i mindre delar. Hitta ett sätt så att datorn kan hjälpa till att lösa problemet.</a:t>
            </a:r>
          </a:p>
          <a:p>
            <a:pPr marL="342900" indent="-342900">
              <a:buAutoNum type="arabicParenR"/>
            </a:pPr>
            <a:r>
              <a:rPr lang="sv-SE" dirty="0">
                <a:solidFill>
                  <a:schemeClr val="bg1"/>
                </a:solidFill>
              </a:rPr>
              <a:t>Utvärdera olika lösningsmodeller –Tänka igenom olika lösningar för att effektivisera kombinationen av steg och resurser</a:t>
            </a:r>
          </a:p>
          <a:p>
            <a:pPr marL="342900" indent="-342900">
              <a:buAutoNum type="arabicParenR"/>
            </a:pPr>
            <a:r>
              <a:rPr lang="sv-SE" dirty="0">
                <a:solidFill>
                  <a:schemeClr val="bg1"/>
                </a:solidFill>
              </a:rPr>
              <a:t>Designa en lösning – </a:t>
            </a:r>
          </a:p>
          <a:p>
            <a:pPr marL="342900" indent="-342900">
              <a:buAutoNum type="arabicParenR"/>
            </a:pPr>
            <a:r>
              <a:rPr lang="sv-SE" dirty="0">
                <a:solidFill>
                  <a:schemeClr val="bg1"/>
                </a:solidFill>
              </a:rPr>
              <a:t>Skriva programkoden - ”koda”</a:t>
            </a:r>
          </a:p>
          <a:p>
            <a:pPr marL="342900" indent="-342900">
              <a:buAutoNum type="arabicParenR"/>
            </a:pPr>
            <a:r>
              <a:rPr lang="sv-SE" dirty="0">
                <a:solidFill>
                  <a:schemeClr val="bg1"/>
                </a:solidFill>
              </a:rPr>
              <a:t>Testa programmet</a:t>
            </a:r>
          </a:p>
          <a:p>
            <a:pPr marL="342900" indent="-342900">
              <a:buAutoNum type="arabicParenR"/>
            </a:pPr>
            <a:r>
              <a:rPr lang="sv-SE" dirty="0" err="1">
                <a:solidFill>
                  <a:schemeClr val="bg1"/>
                </a:solidFill>
              </a:rPr>
              <a:t>Debugga</a:t>
            </a:r>
            <a:r>
              <a:rPr lang="sv-SE" dirty="0">
                <a:solidFill>
                  <a:schemeClr val="bg1"/>
                </a:solidFill>
              </a:rPr>
              <a:t> programmet</a:t>
            </a:r>
          </a:p>
          <a:p>
            <a:pPr marL="342900" indent="-342900">
              <a:buAutoNum type="arabicParenR"/>
            </a:pPr>
            <a:endParaRPr lang="sv-S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Källa: https://www.ida.liu.se/~frehe08/FredrikHeintzLindaMannila-skolverket-20150302.pdf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dirty="0" err="1">
                <a:solidFill>
                  <a:schemeClr val="bg1"/>
                </a:solidFill>
              </a:rPr>
              <a:t>Polya</a:t>
            </a:r>
            <a:r>
              <a:rPr lang="sv-SE" dirty="0">
                <a:solidFill>
                  <a:schemeClr val="bg1"/>
                </a:solidFill>
              </a:rPr>
              <a:t> modell för matematisk problemlösning.</a:t>
            </a:r>
          </a:p>
          <a:p>
            <a:pPr marL="342900" indent="-342900">
              <a:buAutoNum type="arabicParenR"/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4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Det finns en uppsjö olika programmeringsspråk. Block/visuell. Textbaserad </a:t>
            </a:r>
            <a:r>
              <a:rPr lang="sv-SE" dirty="0" err="1">
                <a:solidFill>
                  <a:schemeClr val="bg1"/>
                </a:solidFill>
              </a:rPr>
              <a:t>Javascript</a:t>
            </a:r>
            <a:r>
              <a:rPr lang="sv-SE" dirty="0">
                <a:solidFill>
                  <a:schemeClr val="bg1"/>
                </a:solidFill>
              </a:rPr>
              <a:t>, html, </a:t>
            </a:r>
            <a:r>
              <a:rPr lang="sv-SE" dirty="0" err="1">
                <a:solidFill>
                  <a:schemeClr val="bg1"/>
                </a:solidFill>
              </a:rPr>
              <a:t>phyton</a:t>
            </a:r>
            <a:r>
              <a:rPr lang="sv-SE" dirty="0">
                <a:solidFill>
                  <a:schemeClr val="bg1"/>
                </a:solidFill>
              </a:rPr>
              <a:t>, C++. Samma tänk - Olika grammatik (syntax) Läses från v till h, uppifrån o ner. Egentligen 1 och 0. Så ett språk för att datorn ska kunna utföra processer.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6C6BA-4DE6-4676-ABFC-8B411BA600CA}" type="slidenum">
              <a:rPr kumimoji="0" lang="sv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45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lstad.se/" TargetMode="Externa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F3796A-E92D-4BC4-9062-42CE2AD5A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F34D205-D19A-40F1-895A-30D978642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05EF84-B437-4821-8370-5998902F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08F164-3FFC-4F71-8A5A-CF30E685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1C6CCBA-D13B-42F2-9ADB-87776441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049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2427C2-01DE-46DD-BCEE-4309EDC8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013764B-F470-401D-BFFE-78BD1FFF7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2EE264-889C-489F-B41B-840DAFCF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E0C9A9-4868-4B74-B3F2-111D335C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B1369E-E5F4-4DE7-86B0-1CF3DBE0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51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C91EBA1-8D27-4D5A-BD53-F08AD8C91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E94AFBA-A85B-4A6D-97BE-487975A46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9827C7-7A85-4577-B3B7-ED7B722F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45D28D-7E57-47D0-9A98-F807888E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7322F2-971D-4528-A7DC-53D1D151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98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9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576002"/>
            <a:ext cx="4840022" cy="514803"/>
          </a:xfrm>
          <a:solidFill>
            <a:schemeClr val="bg1"/>
          </a:solidFill>
        </p:spPr>
        <p:txBody>
          <a:bodyPr wrap="none" lIns="622800" tIns="72000" rIns="108000" bIns="72000" anchor="t" anchorCtr="0">
            <a:spAutoFit/>
          </a:bodyPr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5075979" cy="974795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237061" indent="-237061">
              <a:tabLst/>
              <a:defRPr sz="1867"/>
            </a:lvl1pPr>
            <a:lvl2pPr marL="474121" indent="-237061">
              <a:tabLst/>
              <a:defRPr sz="1600"/>
            </a:lvl2pPr>
            <a:lvl3pPr marL="651917" indent="-177796">
              <a:tabLst/>
              <a:defRPr sz="1333"/>
            </a:lvl3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6288621" y="1628800"/>
            <a:ext cx="5076583" cy="1010703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179384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67"/>
            </a:lvl1pPr>
            <a:lvl2pPr marL="358766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/>
            </a:lvl2pPr>
            <a:lvl3pPr marL="536561" marR="0" indent="-177796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333"/>
            </a:lvl3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525649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529633"/>
            <a:ext cx="10537200" cy="5256583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204358-92A4-4F8F-9395-5DDF2A3191B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3227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999" y="1575845"/>
            <a:ext cx="10537200" cy="1470025"/>
          </a:xfrm>
        </p:spPr>
        <p:txBody>
          <a:bodyPr/>
          <a:lstStyle>
            <a:lvl1pPr algn="ctr"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7999" y="3078486"/>
            <a:ext cx="10537200" cy="1906116"/>
          </a:xfrm>
        </p:spPr>
        <p:txBody>
          <a:bodyPr/>
          <a:lstStyle>
            <a:lvl1pPr marL="0" indent="0" algn="ctr">
              <a:buNone/>
              <a:defRPr sz="2133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1634EE-7AC3-48A0-B62D-DA52E52674BE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83439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10537199" cy="42484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4F9FC5-CEF2-4712-AAED-916A927E02F0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28054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5075980" cy="42484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9" y="1628802"/>
            <a:ext cx="5076580" cy="42484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EBF18C-1BB8-4A57-960B-9171F420D3E0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95342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4800" y="576001"/>
            <a:ext cx="5266800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4802" y="1628802"/>
            <a:ext cx="5266799" cy="42484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7FF79B-1B4B-4497-9B33-7D871782048C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503415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80000" y="0"/>
            <a:ext cx="5136000" cy="6858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r>
              <a:rPr lang="sv-SE"/>
              <a:t>Bild här</a:t>
            </a:r>
          </a:p>
        </p:txBody>
      </p:sp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683184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5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32BB67-0227-4327-84C3-7EC5F0BF1C8D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1199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47BC92-7403-4D49-8E71-4A2107CE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0023BF-BB6A-4F3C-B1D4-5B08F8AD1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86335B-F563-488B-B361-FAFA1B4C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A5346D-667A-4877-8CDF-FF55FE9C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8CC7BF-36FA-465A-8474-6039436E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207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529633"/>
            <a:ext cx="10537200" cy="5256583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204358-92A4-4F8F-9395-5DDF2A3191B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50338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75845"/>
            <a:ext cx="10537200" cy="1470025"/>
          </a:xfrm>
        </p:spPr>
        <p:txBody>
          <a:bodyPr/>
          <a:lstStyle>
            <a:lvl1pPr algn="ctr">
              <a:defRPr sz="2667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000" y="3078486"/>
            <a:ext cx="10537200" cy="1906116"/>
          </a:xfrm>
        </p:spPr>
        <p:txBody>
          <a:bodyPr/>
          <a:lstStyle>
            <a:lvl1pPr marL="0" indent="0" algn="ctr">
              <a:buNone/>
              <a:defRPr sz="2133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8167F-D9A8-493F-A902-94B1C079F72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34725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0" y="1628800"/>
            <a:ext cx="10537200" cy="41044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FD2D65-1FCC-4AA7-B2D3-BF620E074F1A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108641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1"/>
            <a:ext cx="5075979" cy="41044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8" y="1628802"/>
            <a:ext cx="5076583" cy="41044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828001" y="615654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2648335" y="615654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353684" y="615654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A70F0-4105-43A0-9FDF-855D780B29A4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74777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381631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80000" y="0"/>
            <a:ext cx="5136000" cy="6858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r>
              <a:rPr lang="sv-SE"/>
              <a:t>Bild här</a:t>
            </a:r>
          </a:p>
        </p:txBody>
      </p:sp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67638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9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576002"/>
            <a:ext cx="9091185" cy="555840"/>
          </a:xfrm>
          <a:solidFill>
            <a:schemeClr val="bg1"/>
          </a:solidFill>
        </p:spPr>
        <p:txBody>
          <a:bodyPr wrap="none" lIns="622800" tIns="72000" rIns="108000" bIns="72000" anchor="t" anchorCtr="0">
            <a:spAutoFit/>
          </a:bodyPr>
          <a:lstStyle>
            <a:lvl1pPr>
              <a:defRPr sz="2667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5075979" cy="1298025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237061" indent="-237061">
              <a:tabLst/>
              <a:defRPr sz="1867"/>
            </a:lvl1pPr>
            <a:lvl2pPr marL="474121" indent="-237061">
              <a:tabLst/>
              <a:defRPr sz="1600"/>
            </a:lvl2pPr>
            <a:lvl3pPr marL="651917" indent="-177796">
              <a:tabLst/>
              <a:defRPr sz="1333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6288621" y="1628800"/>
            <a:ext cx="5076583" cy="1010703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179384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67"/>
            </a:lvl1pPr>
            <a:lvl2pPr marL="358766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/>
            </a:lvl2pPr>
            <a:lvl3pPr marL="536561" marR="0" indent="-177796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333"/>
            </a:lvl3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30655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6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628800"/>
            <a:ext cx="4989579" cy="42484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9" y="1628801"/>
            <a:ext cx="4991100" cy="42484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EB6AE-FF90-46EF-B082-3A81A4A7905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068137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529633"/>
            <a:ext cx="10537200" cy="5256583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204358-92A4-4F8F-9395-5DDF2A3191B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686030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75845"/>
            <a:ext cx="10537200" cy="1470025"/>
          </a:xfrm>
        </p:spPr>
        <p:txBody>
          <a:bodyPr/>
          <a:lstStyle>
            <a:lvl1pPr algn="ctr"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000" y="3078486"/>
            <a:ext cx="10537200" cy="1906116"/>
          </a:xfrm>
        </p:spPr>
        <p:txBody>
          <a:bodyPr/>
          <a:lstStyle>
            <a:lvl1pPr marL="0" indent="0" algn="ctr">
              <a:buNone/>
              <a:defRPr sz="2133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8167F-D9A8-493F-A902-94B1C079F72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9574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F5B785-D6EA-495F-BA8D-8C1E4ED6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811F1A-F43A-41E5-9877-ABA8524D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956509-BC79-4790-872A-994DE70A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E530587-B5B9-4752-8D8D-A5AD8D4B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4E2B65-B6C5-46FA-9B5A-9EE7F821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465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0" y="1628800"/>
            <a:ext cx="10537200" cy="4104456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FD2D65-1FCC-4AA7-B2D3-BF620E074F1A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919908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1"/>
            <a:ext cx="5075979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8" y="1628802"/>
            <a:ext cx="5076583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828001" y="615654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2648335" y="615654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353684" y="615654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A70F0-4105-43A0-9FDF-855D780B29A4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28850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411835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80000" y="0"/>
            <a:ext cx="5136000" cy="6858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r>
              <a:rPr lang="sv-SE"/>
              <a:t>Bild här</a:t>
            </a:r>
          </a:p>
        </p:txBody>
      </p:sp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129364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9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576002"/>
            <a:ext cx="6452643" cy="555840"/>
          </a:xfrm>
          <a:solidFill>
            <a:schemeClr val="bg1"/>
          </a:solidFill>
        </p:spPr>
        <p:txBody>
          <a:bodyPr wrap="none" lIns="622800" tIns="72000" rIns="108000" bIns="72000" anchor="t" anchorCtr="0">
            <a:spAutoFit/>
          </a:bodyPr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5075979" cy="1010703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237061" indent="-237061">
              <a:tabLst/>
              <a:defRPr sz="1867"/>
            </a:lvl1pPr>
            <a:lvl2pPr marL="474121" indent="-237061">
              <a:tabLst/>
              <a:defRPr sz="1600"/>
            </a:lvl2pPr>
            <a:lvl3pPr marL="651917" indent="-177796">
              <a:tabLst/>
              <a:defRPr sz="1333"/>
            </a:lvl3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 hasCustomPrompt="1"/>
          </p:nvPr>
        </p:nvSpPr>
        <p:spPr>
          <a:xfrm>
            <a:off x="6288621" y="1628800"/>
            <a:ext cx="5076583" cy="1010703"/>
          </a:xfrm>
          <a:noFill/>
          <a:ln>
            <a:noFill/>
          </a:ln>
        </p:spPr>
        <p:txBody>
          <a:bodyPr lIns="72000" tIns="72000" rIns="72000" bIns="108000">
            <a:spAutoFit/>
          </a:bodyPr>
          <a:lstStyle>
            <a:lvl1pPr marL="179384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67"/>
            </a:lvl1pPr>
            <a:lvl2pPr marL="358766" marR="0" indent="-17938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/>
            </a:lvl2pPr>
            <a:lvl3pPr marL="536561" marR="0" indent="-177796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333"/>
            </a:lvl3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05911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6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1628800"/>
            <a:ext cx="4989579" cy="424847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9" y="1628801"/>
            <a:ext cx="4991100" cy="42484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9EB6AE-FF90-46EF-B082-3A81A4A7905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787775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Re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5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32BB67-0227-4327-84C3-7EC5F0BF1C8D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04455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529633"/>
            <a:ext cx="10537200" cy="5256583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204358-92A4-4F8F-9395-5DDF2A3191B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13977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75845"/>
            <a:ext cx="10537200" cy="1470025"/>
          </a:xfrm>
        </p:spPr>
        <p:txBody>
          <a:bodyPr/>
          <a:lstStyle>
            <a:lvl1pPr algn="ctr"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28000" y="3078486"/>
            <a:ext cx="10537200" cy="1906116"/>
          </a:xfrm>
        </p:spPr>
        <p:txBody>
          <a:bodyPr/>
          <a:lstStyle>
            <a:lvl1pPr marL="0" indent="0" algn="ctr">
              <a:buNone/>
              <a:defRPr sz="2133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7DBC7A-A963-488B-A78E-3C12D9F387C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866393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0" y="1628800"/>
            <a:ext cx="10537200" cy="42484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44EEB4-5CE3-4B76-801D-77ABD30FA918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00844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1EDEA5-584D-4B0C-91D1-8AAEF8E5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E89E70-8A49-4B67-8012-727E06BF1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C3CC384-6955-49F5-9F8E-61A1B411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E586651-5792-4D83-80D9-29D005D0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7479F3E-D823-4600-98DC-9D9EAA6B7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96555C7-F6AC-4017-AB6F-D044807B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835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8001" y="1628800"/>
            <a:ext cx="5075979" cy="42484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288618" y="1628802"/>
            <a:ext cx="5076583" cy="42484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89A678-78AC-497D-BC00-A5783383A590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670103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Yel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9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4802" y="576001"/>
            <a:ext cx="526679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4800" y="1628802"/>
            <a:ext cx="5266800" cy="424847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>
          <a:xfrm>
            <a:off x="828001" y="6156000"/>
            <a:ext cx="15324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>
          <a:xfrm>
            <a:off x="2648335" y="6156000"/>
            <a:ext cx="44174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7353684" y="615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7D1B15-CE58-4128-825C-3DDE270695BF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003752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80000" y="0"/>
            <a:ext cx="5136000" cy="6858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r>
              <a:rPr lang="sv-SE"/>
              <a:t>Bild här</a:t>
            </a:r>
          </a:p>
        </p:txBody>
      </p:sp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2" y="576001"/>
            <a:ext cx="5266759" cy="874713"/>
          </a:xfrm>
        </p:spPr>
        <p:txBody>
          <a:bodyPr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096000" y="1628802"/>
            <a:ext cx="5266760" cy="41044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D8ABAD-8583-4A39-A161-29217DCFC465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175080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ellow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5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62BEF7-14F7-45DF-8B42-12FED93004EB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04836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>
            <a:hlinkClick r:id="rId2"/>
          </p:cNvPr>
          <p:cNvSpPr>
            <a:spLocks noChangeArrowheads="1"/>
          </p:cNvSpPr>
          <p:nvPr/>
        </p:nvSpPr>
        <p:spPr bwMode="auto">
          <a:xfrm>
            <a:off x="10416117" y="6524626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80043" y="609601"/>
            <a:ext cx="4797557" cy="874713"/>
          </a:xfrm>
        </p:spPr>
        <p:txBody>
          <a:bodyPr/>
          <a:lstStyle>
            <a:lvl1pPr>
              <a:defRPr sz="26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3"/>
          </p:nvPr>
        </p:nvSpPr>
        <p:spPr>
          <a:xfrm>
            <a:off x="6480043" y="1628801"/>
            <a:ext cx="4799675" cy="42484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6E6613-6987-4167-A512-44C70B1000BB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51685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A15485-0F96-4407-BF78-5559BF01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5CD0D1-9586-4ACD-B773-7634CEE38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C4D89C6-35B7-41BF-A4BE-DFEDFB752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A2AF7E-8606-481E-9D9E-DC16302DB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7DC6B29-3D1C-4B20-9320-224C87299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1AD0E77-8D4B-4E06-A22E-7918FFEC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27279F9-439A-4DB6-940C-108431BE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D464914-1AB8-466B-A31C-0E44E28F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579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C45CC8-383B-45B8-A6E9-FE8704B3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1871CB0-2044-4C68-A2E5-323DC025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9BA8E7-9EAF-4E06-90F7-5543FB534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64984E-0944-42BC-948C-BE730E4B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009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5D5C328-3351-4AEC-A88F-9884F39D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7521B89-9E61-4ACC-9C76-E83EAC6F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5C8DC1E-5304-4D4B-82E6-203D5360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93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BE7D94-9471-442A-BF64-9C4188C0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57C0FF-95CB-4EAB-859E-DC030D39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00217B-EEC5-4BF4-97B7-51EA2B120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4AD604-98C6-4053-BD5A-8AB496ED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ED3931-D53F-45BC-B899-DAC1B914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4E6C19-F0D0-4B26-A764-F9CD7CA0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454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ED1DD0-8E9F-4552-B429-E3B06A65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F0BE560-48FD-462F-BA93-F5759D38E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B4C17F-4FDE-400D-805B-B26A7A255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BAF84B7-FBFE-4A5B-A8C9-D5941BFC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D64D25-0CEE-4DF6-80A3-6EA537BF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C47522B-00A6-440A-BB09-9EFC4B0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604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hyperlink" Target="http://www.karlstad.se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hyperlink" Target="http://www.karlstad.se/" TargetMode="Externa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DA8ED75-CDBB-4825-A2A4-36BB4CA2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634C0FB-F010-486F-9D3D-3BD407C8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15B08F-0B6A-44AE-B828-0AF81B13E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54944-0E18-43B5-8837-6A37E96F0FA0}" type="datetimeFigureOut">
              <a:rPr lang="sv-SE" smtClean="0"/>
              <a:t>2020-01-29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977DDD-52FE-4106-99B9-52133F775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DD3AE7-FBEE-4530-B3A9-1FF687EA5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9CC1D-4AF7-4CB7-B77F-50EB64EE273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15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50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001" y="576001"/>
            <a:ext cx="10537199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999" y="1628775"/>
            <a:ext cx="10537200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8000" y="6156000"/>
            <a:ext cx="153246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bg1"/>
                </a:solidFill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48334" y="6156000"/>
            <a:ext cx="4417484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bg1"/>
                </a:solidFill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683" y="61560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2FCAA2-8B1D-4C69-9920-F4E8A4925C8A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sp>
        <p:nvSpPr>
          <p:cNvPr id="5128" name="Rektangel 9">
            <a:hlinkClick r:id="rId9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30" y="5729096"/>
            <a:ext cx="1006671" cy="86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91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 Black" pitchFamily="34" charset="0"/>
          <a:ea typeface="+mj-ea"/>
          <a:cs typeface="ＭＳ Ｐゴシック" pitchFamily="12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bg1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9pPr>
    </p:titleStyle>
    <p:bodyStyle>
      <a:lvl1pPr marL="247644" indent="-247644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2133">
          <a:solidFill>
            <a:schemeClr val="bg1"/>
          </a:solidFill>
          <a:latin typeface="+mn-lt"/>
          <a:ea typeface="+mn-ea"/>
          <a:cs typeface="ＭＳ Ｐゴシック" pitchFamily="127" charset="-128"/>
        </a:defRPr>
      </a:lvl1pPr>
      <a:lvl2pPr marL="484705" indent="-237061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1867">
          <a:solidFill>
            <a:schemeClr val="bg1"/>
          </a:solidFill>
          <a:latin typeface="+mn-lt"/>
          <a:ea typeface="+mn-ea"/>
        </a:defRPr>
      </a:lvl2pPr>
      <a:lvl3pPr marL="721766" indent="-237061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1600">
          <a:solidFill>
            <a:schemeClr val="bg1"/>
          </a:solidFill>
          <a:latin typeface="+mn-lt"/>
          <a:ea typeface="+mn-ea"/>
        </a:defRPr>
      </a:lvl3pPr>
      <a:lvl4pPr marL="958827" indent="-237061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1333">
          <a:solidFill>
            <a:schemeClr val="bg1"/>
          </a:solidFill>
          <a:latin typeface="+mn-lt"/>
          <a:ea typeface="+mn-ea"/>
        </a:defRPr>
      </a:lvl4pPr>
      <a:lvl5pPr marL="1195887" indent="-237061" algn="l" rtl="0" eaLnBrk="0" fontAlgn="base" hangingPunct="0">
        <a:spcBef>
          <a:spcPct val="20000"/>
        </a:spcBef>
        <a:spcAft>
          <a:spcPct val="0"/>
        </a:spcAft>
        <a:buChar char="»"/>
        <a:tabLst/>
        <a:defRPr sz="1067">
          <a:solidFill>
            <a:schemeClr val="bg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000" y="576001"/>
            <a:ext cx="105372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dirty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000" y="1628777"/>
            <a:ext cx="10537200" cy="41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dirty="0"/>
              <a:t>Klicka här för att ändra format på bakgrundstexten</a:t>
            </a:r>
          </a:p>
          <a:p>
            <a:pPr lvl="1"/>
            <a:r>
              <a:rPr lang="sv-SE" altLang="en-US" dirty="0"/>
              <a:t>Nivå två</a:t>
            </a:r>
          </a:p>
          <a:p>
            <a:pPr lvl="2"/>
            <a:r>
              <a:rPr lang="sv-SE" altLang="en-US" dirty="0"/>
              <a:t>Nivå tre</a:t>
            </a:r>
          </a:p>
          <a:p>
            <a:pPr lvl="3"/>
            <a:r>
              <a:rPr lang="sv-SE" altLang="en-US" dirty="0"/>
              <a:t>Nivå fyra</a:t>
            </a:r>
          </a:p>
          <a:p>
            <a:pPr lvl="4"/>
            <a:r>
              <a:rPr lang="sv-SE" altLang="en-US" dirty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8001" y="6156540"/>
            <a:ext cx="153246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48335" y="6156540"/>
            <a:ext cx="4417484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684" y="615654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6F729E3A-5473-46F9-8DFE-99328ADAAAD3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pic>
        <p:nvPicPr>
          <p:cNvPr id="1031" name="Bildobjekt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28" y="5729093"/>
            <a:ext cx="1008112" cy="8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83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 Black" pitchFamily="34" charset="0"/>
          <a:ea typeface="+mj-ea"/>
          <a:cs typeface="ＭＳ Ｐゴシック" pitchFamily="12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9pPr>
    </p:titleStyle>
    <p:bodyStyle>
      <a:lvl1pPr marL="247644" indent="-247644" algn="l" rtl="0" eaLnBrk="1" fontAlgn="base" hangingPunct="1">
        <a:spcBef>
          <a:spcPct val="20000"/>
        </a:spcBef>
        <a:spcAft>
          <a:spcPct val="0"/>
        </a:spcAft>
        <a:buChar char="•"/>
        <a:tabLst/>
        <a:defRPr sz="2133">
          <a:solidFill>
            <a:schemeClr val="tx1"/>
          </a:solidFill>
          <a:latin typeface="+mn-lt"/>
          <a:ea typeface="+mn-ea"/>
          <a:cs typeface="ＭＳ Ｐゴシック" pitchFamily="127" charset="-128"/>
        </a:defRPr>
      </a:lvl1pPr>
      <a:lvl2pPr marL="484705" indent="-237061" algn="l" rtl="0" eaLnBrk="1" fontAlgn="base" hangingPunct="1">
        <a:spcBef>
          <a:spcPct val="20000"/>
        </a:spcBef>
        <a:spcAft>
          <a:spcPct val="0"/>
        </a:spcAft>
        <a:buChar char="–"/>
        <a:tabLst/>
        <a:defRPr sz="1867">
          <a:solidFill>
            <a:schemeClr val="tx1"/>
          </a:solidFill>
          <a:latin typeface="+mn-lt"/>
          <a:ea typeface="+mn-ea"/>
        </a:defRPr>
      </a:lvl2pPr>
      <a:lvl3pPr marL="721766" indent="-237061" algn="l" rtl="0" eaLnBrk="1" fontAlgn="base" hangingPunct="1">
        <a:spcBef>
          <a:spcPct val="20000"/>
        </a:spcBef>
        <a:spcAft>
          <a:spcPct val="0"/>
        </a:spcAft>
        <a:buChar char="•"/>
        <a:tabLst/>
        <a:defRPr sz="1600">
          <a:solidFill>
            <a:schemeClr val="tx1"/>
          </a:solidFill>
          <a:latin typeface="+mn-lt"/>
          <a:ea typeface="+mn-ea"/>
        </a:defRPr>
      </a:lvl3pPr>
      <a:lvl4pPr marL="958827" indent="-237061" algn="l" rtl="0" eaLnBrk="1" fontAlgn="base" hangingPunct="1">
        <a:spcBef>
          <a:spcPct val="20000"/>
        </a:spcBef>
        <a:spcAft>
          <a:spcPct val="0"/>
        </a:spcAft>
        <a:buChar char="–"/>
        <a:tabLst/>
        <a:defRPr sz="1333">
          <a:solidFill>
            <a:schemeClr val="tx1"/>
          </a:solidFill>
          <a:latin typeface="+mn-lt"/>
          <a:ea typeface="+mn-ea"/>
        </a:defRPr>
      </a:lvl4pPr>
      <a:lvl5pPr marL="1195887" indent="-237061" algn="l" rtl="0" eaLnBrk="1" fontAlgn="base" hangingPunct="1">
        <a:spcBef>
          <a:spcPct val="20000"/>
        </a:spcBef>
        <a:spcAft>
          <a:spcPct val="0"/>
        </a:spcAft>
        <a:buChar char="»"/>
        <a:tabLst/>
        <a:defRPr sz="1067">
          <a:solidFill>
            <a:schemeClr val="tx1"/>
          </a:solidFill>
          <a:latin typeface="+mn-lt"/>
          <a:ea typeface="+mn-ea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000" y="576001"/>
            <a:ext cx="105372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000" y="1628777"/>
            <a:ext cx="10537200" cy="41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8001" y="6156540"/>
            <a:ext cx="153246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48335" y="6156540"/>
            <a:ext cx="4417484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684" y="615654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6F729E3A-5473-46F9-8DFE-99328ADAAAD3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pic>
        <p:nvPicPr>
          <p:cNvPr id="1031" name="Bildobjekt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28" y="5729093"/>
            <a:ext cx="1008112" cy="8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04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Arial Black" pitchFamily="34" charset="0"/>
          <a:ea typeface="+mj-ea"/>
          <a:cs typeface="ＭＳ Ｐゴシック" pitchFamily="12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9pPr>
    </p:titleStyle>
    <p:bodyStyle>
      <a:lvl1pPr marL="247644" indent="-247644" algn="l" rtl="0" eaLnBrk="1" fontAlgn="base" hangingPunct="1">
        <a:spcBef>
          <a:spcPct val="20000"/>
        </a:spcBef>
        <a:spcAft>
          <a:spcPct val="0"/>
        </a:spcAft>
        <a:buChar char="•"/>
        <a:tabLst/>
        <a:defRPr sz="2133">
          <a:solidFill>
            <a:schemeClr val="tx1"/>
          </a:solidFill>
          <a:latin typeface="+mn-lt"/>
          <a:ea typeface="+mn-ea"/>
          <a:cs typeface="ＭＳ Ｐゴシック" pitchFamily="127" charset="-128"/>
        </a:defRPr>
      </a:lvl1pPr>
      <a:lvl2pPr marL="484705" indent="-237061" algn="l" rtl="0" eaLnBrk="1" fontAlgn="base" hangingPunct="1">
        <a:spcBef>
          <a:spcPct val="20000"/>
        </a:spcBef>
        <a:spcAft>
          <a:spcPct val="0"/>
        </a:spcAft>
        <a:buChar char="–"/>
        <a:tabLst/>
        <a:defRPr sz="1867">
          <a:solidFill>
            <a:schemeClr val="tx1"/>
          </a:solidFill>
          <a:latin typeface="+mn-lt"/>
          <a:ea typeface="+mn-ea"/>
        </a:defRPr>
      </a:lvl2pPr>
      <a:lvl3pPr marL="721766" indent="-237061" algn="l" rtl="0" eaLnBrk="1" fontAlgn="base" hangingPunct="1">
        <a:spcBef>
          <a:spcPct val="20000"/>
        </a:spcBef>
        <a:spcAft>
          <a:spcPct val="0"/>
        </a:spcAft>
        <a:buChar char="•"/>
        <a:tabLst/>
        <a:defRPr sz="1600">
          <a:solidFill>
            <a:schemeClr val="tx1"/>
          </a:solidFill>
          <a:latin typeface="+mn-lt"/>
          <a:ea typeface="+mn-ea"/>
        </a:defRPr>
      </a:lvl3pPr>
      <a:lvl4pPr marL="958827" indent="-237061" algn="l" rtl="0" eaLnBrk="1" fontAlgn="base" hangingPunct="1">
        <a:spcBef>
          <a:spcPct val="20000"/>
        </a:spcBef>
        <a:spcAft>
          <a:spcPct val="0"/>
        </a:spcAft>
        <a:buChar char="–"/>
        <a:tabLst/>
        <a:defRPr sz="1333">
          <a:solidFill>
            <a:schemeClr val="tx1"/>
          </a:solidFill>
          <a:latin typeface="+mn-lt"/>
          <a:ea typeface="+mn-ea"/>
        </a:defRPr>
      </a:lvl4pPr>
      <a:lvl5pPr marL="1195887" indent="-237061" algn="l" rtl="0" eaLnBrk="1" fontAlgn="base" hangingPunct="1">
        <a:spcBef>
          <a:spcPct val="20000"/>
        </a:spcBef>
        <a:spcAft>
          <a:spcPct val="0"/>
        </a:spcAft>
        <a:buChar char="»"/>
        <a:tabLst/>
        <a:defRPr sz="1067">
          <a:solidFill>
            <a:schemeClr val="tx1"/>
          </a:solidFill>
          <a:latin typeface="+mn-lt"/>
          <a:ea typeface="+mn-ea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000" y="576001"/>
            <a:ext cx="105372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000" y="1628777"/>
            <a:ext cx="10537200" cy="41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8001" y="6156000"/>
            <a:ext cx="153246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48335" y="6156000"/>
            <a:ext cx="4417484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684" y="61560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FA99D92F-3E24-4084-9117-FE049A859122}" type="slidenum">
              <a:rPr lang="sv-SE" altLang="en-US"/>
              <a:pPr>
                <a:defRPr/>
              </a:pPr>
              <a:t>‹#›</a:t>
            </a:fld>
            <a:endParaRPr lang="sv-SE" altLang="en-US"/>
          </a:p>
        </p:txBody>
      </p:sp>
      <p:sp>
        <p:nvSpPr>
          <p:cNvPr id="3080" name="Rektangel 7">
            <a:hlinkClick r:id="rId10"/>
          </p:cNvPr>
          <p:cNvSpPr>
            <a:spLocks noChangeArrowheads="1"/>
          </p:cNvSpPr>
          <p:nvPr/>
        </p:nvSpPr>
        <p:spPr bwMode="auto">
          <a:xfrm>
            <a:off x="10416117" y="6524627"/>
            <a:ext cx="1775883" cy="333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sv-SE" altLang="sv-SE" sz="240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28" y="5729093"/>
            <a:ext cx="1008112" cy="86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21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tx2"/>
          </a:solidFill>
          <a:latin typeface="Arial Black" pitchFamily="34" charset="0"/>
          <a:ea typeface="+mj-ea"/>
          <a:cs typeface="ＭＳ Ｐゴシック" pitchFamily="12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67">
          <a:solidFill>
            <a:schemeClr val="tx2"/>
          </a:solidFill>
          <a:latin typeface="Arial Black" pitchFamily="84" charset="0"/>
          <a:ea typeface="ＭＳ Ｐゴシック" pitchFamily="-48" charset="-128"/>
          <a:cs typeface="ＭＳ Ｐゴシック" pitchFamily="127" charset="-128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48" charset="-128"/>
        </a:defRPr>
      </a:lvl9pPr>
    </p:titleStyle>
    <p:bodyStyle>
      <a:lvl1pPr marL="247644" indent="-247644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2133">
          <a:solidFill>
            <a:schemeClr val="tx1"/>
          </a:solidFill>
          <a:latin typeface="+mn-lt"/>
          <a:ea typeface="+mn-ea"/>
          <a:cs typeface="ＭＳ Ｐゴシック" pitchFamily="127" charset="-128"/>
        </a:defRPr>
      </a:lvl1pPr>
      <a:lvl2pPr marL="484705" indent="-237061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1867">
          <a:solidFill>
            <a:schemeClr val="tx1"/>
          </a:solidFill>
          <a:latin typeface="+mn-lt"/>
          <a:ea typeface="+mn-ea"/>
        </a:defRPr>
      </a:lvl2pPr>
      <a:lvl3pPr marL="721766" indent="-237061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1600">
          <a:solidFill>
            <a:schemeClr val="tx1"/>
          </a:solidFill>
          <a:latin typeface="+mn-lt"/>
          <a:ea typeface="+mn-ea"/>
        </a:defRPr>
      </a:lvl3pPr>
      <a:lvl4pPr marL="958827" indent="-237061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1333">
          <a:solidFill>
            <a:schemeClr val="tx1"/>
          </a:solidFill>
          <a:latin typeface="+mn-lt"/>
          <a:ea typeface="+mn-ea"/>
        </a:defRPr>
      </a:lvl4pPr>
      <a:lvl5pPr marL="1195887" indent="-237061" algn="l" rtl="0" eaLnBrk="0" fontAlgn="base" hangingPunct="0">
        <a:spcBef>
          <a:spcPct val="20000"/>
        </a:spcBef>
        <a:spcAft>
          <a:spcPct val="0"/>
        </a:spcAft>
        <a:buChar char="»"/>
        <a:tabLst/>
        <a:defRPr sz="1067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0082_%20%c3%a4lven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30" y="5729096"/>
            <a:ext cx="1006671" cy="86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chamber.se/obj/docpart/c/cc4697f9e41bd4a63f6584c5c3ddfa8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ubrik 1"/>
          <p:cNvSpPr>
            <a:spLocks noGrp="1"/>
          </p:cNvSpPr>
          <p:nvPr>
            <p:ph type="title"/>
          </p:nvPr>
        </p:nvSpPr>
        <p:spPr>
          <a:xfrm>
            <a:off x="-136669" y="605819"/>
            <a:ext cx="6634166" cy="699404"/>
          </a:xfrm>
        </p:spPr>
        <p:txBody>
          <a:bodyPr/>
          <a:lstStyle/>
          <a:p>
            <a:pPr algn="l"/>
            <a:r>
              <a:rPr lang="sv-SE" altLang="en-US" sz="4000" dirty="0"/>
              <a:t>PROGRAMMERING I SKOLAN</a:t>
            </a:r>
          </a:p>
        </p:txBody>
      </p:sp>
      <p:sp>
        <p:nvSpPr>
          <p:cNvPr id="6" name="Rubrik 1"/>
          <p:cNvSpPr txBox="1">
            <a:spLocks/>
          </p:cNvSpPr>
          <p:nvPr/>
        </p:nvSpPr>
        <p:spPr bwMode="auto">
          <a:xfrm>
            <a:off x="7263508" y="4203701"/>
            <a:ext cx="5065161" cy="809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830400" tIns="96000" rIns="144000" bIns="960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r>
              <a:rPr lang="sv-SE" altLang="en-US" sz="4000" kern="0" dirty="0"/>
              <a:t>KOM IGÅNG   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1857722" y="1045721"/>
            <a:ext cx="8640960" cy="9025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 defTabSz="1219170">
              <a:defRPr/>
            </a:pPr>
            <a:r>
              <a:rPr lang="sv-SE" sz="2667" kern="0" dirty="0">
                <a:solidFill>
                  <a:srgbClr val="FFFFFF"/>
                </a:solidFill>
                <a:ea typeface="ＭＳ Ｐゴシック"/>
              </a:rPr>
              <a:t>PROGRAMMERINGSSPRÅK</a:t>
            </a:r>
            <a:endParaRPr lang="sv-SE" altLang="en-US" sz="2667" kern="0" dirty="0">
              <a:solidFill>
                <a:srgbClr val="FFFFFF"/>
              </a:solidFill>
              <a:ea typeface="ＭＳ Ｐゴシック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89372C9-3068-457A-B35A-9C691B45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47" y="2516162"/>
            <a:ext cx="3183344" cy="300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9E23BE8-3D6E-4E94-AEAF-C3014BC5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001" y="1948296"/>
            <a:ext cx="3031619" cy="390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9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94C6586-A7B6-4A7C-8658-474443509338}"/>
              </a:ext>
            </a:extLst>
          </p:cNvPr>
          <p:cNvSpPr txBox="1"/>
          <p:nvPr/>
        </p:nvSpPr>
        <p:spPr>
          <a:xfrm>
            <a:off x="798786" y="3815256"/>
            <a:ext cx="190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Algoritm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E6B163A-570C-4DAF-87AB-2477D4115A81}"/>
              </a:ext>
            </a:extLst>
          </p:cNvPr>
          <p:cNvSpPr txBox="1"/>
          <p:nvPr/>
        </p:nvSpPr>
        <p:spPr>
          <a:xfrm>
            <a:off x="4277711" y="3198167"/>
            <a:ext cx="233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Villkor/If-satser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C6F8CB1-E60B-421E-A43D-0F3D9D1B9E9C}"/>
              </a:ext>
            </a:extLst>
          </p:cNvPr>
          <p:cNvSpPr txBox="1"/>
          <p:nvPr/>
        </p:nvSpPr>
        <p:spPr>
          <a:xfrm>
            <a:off x="8450316" y="2690648"/>
            <a:ext cx="190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Funktioner</a:t>
            </a: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85FE074D-F877-4174-BD55-C13E39C726EA}"/>
              </a:ext>
            </a:extLst>
          </p:cNvPr>
          <p:cNvCxnSpPr/>
          <p:nvPr/>
        </p:nvCxnSpPr>
        <p:spPr bwMode="auto">
          <a:xfrm flipV="1">
            <a:off x="714703" y="3100552"/>
            <a:ext cx="10152994" cy="1524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0727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4208CC4-FB4B-4317-83A3-11F09FCD7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20" y="2266674"/>
            <a:ext cx="2475880" cy="2475880"/>
          </a:xfrm>
          <a:prstGeom prst="rect">
            <a:avLst/>
          </a:prstGeom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1515B9A0-5FBE-4C6A-AB2B-E31258E0965B}"/>
              </a:ext>
            </a:extLst>
          </p:cNvPr>
          <p:cNvSpPr/>
          <p:nvPr/>
        </p:nvSpPr>
        <p:spPr bwMode="auto">
          <a:xfrm>
            <a:off x="431371" y="5349213"/>
            <a:ext cx="3072341" cy="864096"/>
          </a:xfrm>
          <a:prstGeom prst="wedgeRoundRectCallout">
            <a:avLst>
              <a:gd name="adj1" fmla="val -64313"/>
              <a:gd name="adj2" fmla="val -6765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PROGRAMMERA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PROGRAMMERARE</a:t>
            </a:r>
          </a:p>
        </p:txBody>
      </p:sp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3AB3578B-9203-4E04-AD0E-FA0374F82B7E}"/>
              </a:ext>
            </a:extLst>
          </p:cNvPr>
          <p:cNvSpPr/>
          <p:nvPr/>
        </p:nvSpPr>
        <p:spPr bwMode="auto">
          <a:xfrm>
            <a:off x="8880309" y="1220755"/>
            <a:ext cx="2880320" cy="1248139"/>
          </a:xfrm>
          <a:prstGeom prst="wedgeRoundRectCallout">
            <a:avLst>
              <a:gd name="adj1" fmla="val 65382"/>
              <a:gd name="adj2" fmla="val -30469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Några vanliga föremål som styrs av programmering</a:t>
            </a:r>
          </a:p>
        </p:txBody>
      </p:sp>
    </p:spTree>
    <p:extLst>
      <p:ext uri="{BB962C8B-B14F-4D97-AF65-F5344CB8AC3E}">
        <p14:creationId xmlns:p14="http://schemas.microsoft.com/office/powerpoint/2010/main" val="4611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ord&#10;&#10;Automatiskt genererad beskrivning">
            <a:extLst>
              <a:ext uri="{FF2B5EF4-FFF2-40B4-BE49-F238E27FC236}">
                <a16:creationId xmlns:a16="http://schemas.microsoft.com/office/drawing/2014/main" id="{C8985380-2CA7-43BE-A508-E18451AF2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r="25892" b="2799"/>
          <a:stretch/>
        </p:blipFill>
        <p:spPr>
          <a:xfrm rot="5400000">
            <a:off x="3182427" y="608080"/>
            <a:ext cx="5438552" cy="548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63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B09E20-783E-49E4-BF1A-AA37DCF5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400" y="1767231"/>
            <a:ext cx="10537200" cy="2188081"/>
          </a:xfrm>
        </p:spPr>
        <p:txBody>
          <a:bodyPr/>
          <a:lstStyle/>
          <a:p>
            <a:r>
              <a:rPr lang="sv-SE" dirty="0"/>
              <a:t>DANSPROGRAMMERING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FJANTFABRIK</a:t>
            </a:r>
          </a:p>
        </p:txBody>
      </p:sp>
    </p:spTree>
    <p:extLst>
      <p:ext uri="{BB962C8B-B14F-4D97-AF65-F5344CB8AC3E}">
        <p14:creationId xmlns:p14="http://schemas.microsoft.com/office/powerpoint/2010/main" val="1638065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9C41F37-7447-4000-B384-47A87880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9" y="644691"/>
            <a:ext cx="5995180" cy="4878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FC3AD0CB-8B4A-47A8-8C97-35E304B5788C}"/>
              </a:ext>
            </a:extLst>
          </p:cNvPr>
          <p:cNvSpPr/>
          <p:nvPr/>
        </p:nvSpPr>
        <p:spPr bwMode="auto">
          <a:xfrm>
            <a:off x="335360" y="6021288"/>
            <a:ext cx="1728192" cy="576064"/>
          </a:xfrm>
          <a:prstGeom prst="wedgeRoundRectCallout">
            <a:avLst>
              <a:gd name="adj1" fmla="val -64313"/>
              <a:gd name="adj2" fmla="val -6765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ALGORITM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7CF0C-0E99-4D72-BF6B-C80A4CE67A83}"/>
              </a:ext>
            </a:extLst>
          </p:cNvPr>
          <p:cNvSpPr txBox="1"/>
          <p:nvPr/>
        </p:nvSpPr>
        <p:spPr>
          <a:xfrm>
            <a:off x="6384033" y="5523651"/>
            <a:ext cx="2538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600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Bilder från </a:t>
            </a:r>
            <a:r>
              <a:rPr lang="sv-SE" sz="1600" i="1" dirty="0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Gratis i skolan</a:t>
            </a:r>
          </a:p>
        </p:txBody>
      </p:sp>
    </p:spTree>
    <p:extLst>
      <p:ext uri="{BB962C8B-B14F-4D97-AF65-F5344CB8AC3E}">
        <p14:creationId xmlns:p14="http://schemas.microsoft.com/office/powerpoint/2010/main" val="13132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58E99C2-E97E-4AB7-A8ED-26A2FA34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94" y="2403357"/>
            <a:ext cx="8016213" cy="2051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1675C8B2-620B-43AD-9406-094EBA0F0E7E}"/>
              </a:ext>
            </a:extLst>
          </p:cNvPr>
          <p:cNvSpPr/>
          <p:nvPr/>
        </p:nvSpPr>
        <p:spPr bwMode="auto">
          <a:xfrm>
            <a:off x="431371" y="4965171"/>
            <a:ext cx="2208245" cy="864096"/>
          </a:xfrm>
          <a:prstGeom prst="wedgeRoundRectCallout">
            <a:avLst>
              <a:gd name="adj1" fmla="val -64313"/>
              <a:gd name="adj2" fmla="val -6765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ALGORITM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LOOP</a:t>
            </a:r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A4D27D25-C79B-442E-A6FC-A15529807244}"/>
              </a:ext>
            </a:extLst>
          </p:cNvPr>
          <p:cNvSpPr/>
          <p:nvPr/>
        </p:nvSpPr>
        <p:spPr bwMode="auto">
          <a:xfrm>
            <a:off x="8688288" y="631748"/>
            <a:ext cx="3072341" cy="1248139"/>
          </a:xfrm>
          <a:prstGeom prst="wedgeRoundRectCallout">
            <a:avLst>
              <a:gd name="adj1" fmla="val 65382"/>
              <a:gd name="adj2" fmla="val -30469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Symbolers användning vid stegvisa instruktioner</a:t>
            </a:r>
          </a:p>
        </p:txBody>
      </p:sp>
    </p:spTree>
    <p:extLst>
      <p:ext uri="{BB962C8B-B14F-4D97-AF65-F5344CB8AC3E}">
        <p14:creationId xmlns:p14="http://schemas.microsoft.com/office/powerpoint/2010/main" val="16356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B09E20-783E-49E4-BF1A-AA37DCF5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400" y="1767232"/>
            <a:ext cx="10537200" cy="1837206"/>
          </a:xfrm>
        </p:spPr>
        <p:txBody>
          <a:bodyPr/>
          <a:lstStyle/>
          <a:p>
            <a:r>
              <a:rPr lang="sv-SE" dirty="0"/>
              <a:t>MÖNSTER OCH GENERALISERINGAR</a:t>
            </a:r>
          </a:p>
        </p:txBody>
      </p:sp>
    </p:spTree>
    <p:extLst>
      <p:ext uri="{BB962C8B-B14F-4D97-AF65-F5344CB8AC3E}">
        <p14:creationId xmlns:p14="http://schemas.microsoft.com/office/powerpoint/2010/main" val="197224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C063771-E463-477B-B4BB-B2439863F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"/>
          <a:stretch/>
        </p:blipFill>
        <p:spPr>
          <a:xfrm>
            <a:off x="1658662" y="332900"/>
            <a:ext cx="3491662" cy="626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65F1EB7-3814-4423-94EE-8B04C3D48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"/>
          <a:stretch/>
        </p:blipFill>
        <p:spPr>
          <a:xfrm>
            <a:off x="5830186" y="332900"/>
            <a:ext cx="4302642" cy="6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73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pel&#10;&#10;Automatiskt genererad beskrivning">
            <a:extLst>
              <a:ext uri="{FF2B5EF4-FFF2-40B4-BE49-F238E27FC236}">
                <a16:creationId xmlns:a16="http://schemas.microsoft.com/office/drawing/2014/main" id="{39F67D50-6498-41BB-862B-1A522F77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562372"/>
            <a:ext cx="7644341" cy="5733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66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911424" y="1124745"/>
            <a:ext cx="8640960" cy="9025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defTabSz="1219170">
              <a:defRPr/>
            </a:pPr>
            <a:r>
              <a:rPr lang="sv-SE" sz="2667" kern="0" dirty="0">
                <a:solidFill>
                  <a:srgbClr val="FFFFFF"/>
                </a:solidFill>
                <a:ea typeface="ＭＳ Ｐゴシック"/>
              </a:rPr>
              <a:t>INNEHÅLL</a:t>
            </a:r>
            <a:endParaRPr lang="sv-SE" altLang="en-US" sz="2667" kern="0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03445" y="2027318"/>
            <a:ext cx="7008779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Läroplan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Programmering i skolan – vad innebär det?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4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Vi börjar från början - i praktiken!</a:t>
            </a:r>
          </a:p>
        </p:txBody>
      </p:sp>
    </p:spTree>
    <p:extLst>
      <p:ext uri="{BB962C8B-B14F-4D97-AF65-F5344CB8AC3E}">
        <p14:creationId xmlns:p14="http://schemas.microsoft.com/office/powerpoint/2010/main" val="800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AF14B7F-8483-452E-BBAF-958EA985E9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4047DB0-099E-4836-A3E4-34B044D41B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0" y="150280"/>
            <a:ext cx="10515600" cy="4192588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73AD114-917D-40FC-A961-896964570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3963514"/>
            <a:ext cx="6748272" cy="2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DC666A-A57A-4C18-A098-245014CEE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926B67D-8129-4B4F-A85B-BD6368119D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6">
            <a:extLst>
              <a:ext uri="{FF2B5EF4-FFF2-40B4-BE49-F238E27FC236}">
                <a16:creationId xmlns:a16="http://schemas.microsoft.com/office/drawing/2014/main" id="{1994FE93-F168-4952-B799-75748F326E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3456" b="5831"/>
          <a:stretch/>
        </p:blipFill>
        <p:spPr>
          <a:xfrm>
            <a:off x="2371062" y="611515"/>
            <a:ext cx="7028120" cy="540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413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94473B1-5AF4-4695-90FB-FCD212C0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463" y="452669"/>
            <a:ext cx="7751075" cy="455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E5D1F2F-ADFB-4120-AB53-FBD01EECA39F}"/>
              </a:ext>
            </a:extLst>
          </p:cNvPr>
          <p:cNvSpPr txBox="1">
            <a:spLocks/>
          </p:cNvSpPr>
          <p:nvPr/>
        </p:nvSpPr>
        <p:spPr>
          <a:xfrm>
            <a:off x="827400" y="5349214"/>
            <a:ext cx="10537200" cy="1470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 defTabSz="1219170">
              <a:defRPr/>
            </a:pPr>
            <a:r>
              <a:rPr lang="sv-SE" sz="1467" kern="0" dirty="0">
                <a:solidFill>
                  <a:srgbClr val="D57E1C"/>
                </a:solidFill>
                <a:ea typeface="ＭＳ Ｐゴシック"/>
              </a:rPr>
              <a:t>MUGGAR OCH</a:t>
            </a:r>
            <a:br>
              <a:rPr lang="sv-SE" sz="2667" kern="0" dirty="0">
                <a:solidFill>
                  <a:srgbClr val="B50422"/>
                </a:solidFill>
                <a:ea typeface="ＭＳ Ｐゴシック"/>
              </a:rPr>
            </a:br>
            <a:r>
              <a:rPr lang="sv-SE" sz="2667" kern="0" dirty="0">
                <a:solidFill>
                  <a:srgbClr val="B50422"/>
                </a:solidFill>
                <a:ea typeface="ＭＳ Ｐゴシック"/>
              </a:rPr>
              <a:t>KOMPISROBOT</a:t>
            </a:r>
          </a:p>
        </p:txBody>
      </p:sp>
    </p:spTree>
    <p:extLst>
      <p:ext uri="{BB962C8B-B14F-4D97-AF65-F5344CB8AC3E}">
        <p14:creationId xmlns:p14="http://schemas.microsoft.com/office/powerpoint/2010/main" val="2775850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7A3CEB2-8AA5-4E27-ADA3-C12E7DDE7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054" y="1476940"/>
            <a:ext cx="448447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2F72B82-2226-46BE-9F40-8DF7D058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38" y="2872895"/>
            <a:ext cx="4323505" cy="201622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81E765A-4122-4BD7-B748-B7628C0B6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64" y="2459676"/>
            <a:ext cx="3264363" cy="136829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D32152C-D9E3-461E-B7E5-3D3F8FA5A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509" y="784733"/>
            <a:ext cx="2483560" cy="149213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313C7DF-0B2A-40A1-B99A-A8196315C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574" y="3918361"/>
            <a:ext cx="1596345" cy="13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097742A-E416-4D7A-B0D5-5C625F44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463" y="1028733"/>
            <a:ext cx="7751075" cy="455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34F0E56A-19AA-4BED-8A4F-6C0F422EE2EF}"/>
              </a:ext>
            </a:extLst>
          </p:cNvPr>
          <p:cNvSpPr/>
          <p:nvPr/>
        </p:nvSpPr>
        <p:spPr bwMode="auto">
          <a:xfrm>
            <a:off x="431371" y="4965171"/>
            <a:ext cx="2208245" cy="1248139"/>
          </a:xfrm>
          <a:prstGeom prst="wedgeRoundRectCallout">
            <a:avLst>
              <a:gd name="adj1" fmla="val -67847"/>
              <a:gd name="adj2" fmla="val -9109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ALGORITM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LOOP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DEBUGGA</a:t>
            </a:r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FF63B9A2-EF71-4926-AB6F-F02ABC3685D7}"/>
              </a:ext>
            </a:extLst>
          </p:cNvPr>
          <p:cNvSpPr/>
          <p:nvPr/>
        </p:nvSpPr>
        <p:spPr bwMode="auto">
          <a:xfrm>
            <a:off x="6864085" y="646963"/>
            <a:ext cx="4608512" cy="1248139"/>
          </a:xfrm>
          <a:prstGeom prst="wedgeRoundRectCallout">
            <a:avLst>
              <a:gd name="adj1" fmla="val 65382"/>
              <a:gd name="adj2" fmla="val -30469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Entydiga stegvisa instruktioner.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Skapa och använda algoritmer.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133" dirty="0">
                <a:solidFill>
                  <a:srgbClr val="FFFFFF"/>
                </a:solidFill>
                <a:latin typeface="Arial"/>
                <a:ea typeface="ＭＳ Ｐゴシック" pitchFamily="-48" charset="-128"/>
              </a:rPr>
              <a:t>Styra föremål med programmering.</a:t>
            </a:r>
          </a:p>
        </p:txBody>
      </p:sp>
    </p:spTree>
    <p:extLst>
      <p:ext uri="{BB962C8B-B14F-4D97-AF65-F5344CB8AC3E}">
        <p14:creationId xmlns:p14="http://schemas.microsoft.com/office/powerpoint/2010/main" val="524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VILLKORSSTYRNING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  <a:latin typeface="Arial"/>
                <a:cs typeface="Arial"/>
              </a:rPr>
              <a:t>Gör en skattjakt eller ett dataspel och använd villkorsstyrning för att optimera koden.</a:t>
            </a:r>
          </a:p>
        </p:txBody>
      </p:sp>
    </p:spTree>
    <p:extLst>
      <p:ext uri="{BB962C8B-B14F-4D97-AF65-F5344CB8AC3E}">
        <p14:creationId xmlns:p14="http://schemas.microsoft.com/office/powerpoint/2010/main" val="3916492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1295467" y="356659"/>
            <a:ext cx="2688299" cy="3072341"/>
          </a:xfrm>
        </p:spPr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Fram (3) 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Hoppa över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Vänd höger 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Fram (2) 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Plocka upp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Fram (1) 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latin typeface="Arial Black"/>
              </a:rPr>
              <a:t>Vänd höger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solidFill>
                  <a:srgbClr val="000000"/>
                </a:solidFill>
                <a:latin typeface="Arial Black"/>
              </a:rPr>
              <a:t>Fram (1)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solidFill>
                  <a:srgbClr val="000000"/>
                </a:solidFill>
                <a:latin typeface="Arial Black"/>
              </a:rPr>
              <a:t>Plocka upp</a:t>
            </a:r>
          </a:p>
          <a:p>
            <a:pPr marL="457189" indent="-457189">
              <a:buFont typeface="+mj-lt"/>
              <a:buAutoNum type="arabicPeriod"/>
            </a:pPr>
            <a:r>
              <a:rPr lang="sv-SE" sz="1600" dirty="0">
                <a:solidFill>
                  <a:srgbClr val="000000"/>
                </a:solidFill>
                <a:latin typeface="Arial Black"/>
              </a:rPr>
              <a:t>Fram (1)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>
          <a:xfrm>
            <a:off x="538973" y="3774649"/>
            <a:ext cx="2004227" cy="2690113"/>
          </a:xfrm>
        </p:spPr>
        <p:txBody>
          <a:bodyPr/>
          <a:lstStyle/>
          <a:p>
            <a:pPr marL="304792" indent="-304792">
              <a:buAutoNum type="arabicPeriod"/>
            </a:pPr>
            <a:r>
              <a:rPr lang="sv-SE" sz="1600" dirty="0">
                <a:latin typeface="Arial Black"/>
                <a:cs typeface="Arial"/>
              </a:rPr>
              <a:t>Fram (5)</a:t>
            </a:r>
          </a:p>
          <a:p>
            <a:pPr marL="304792" indent="-304792">
              <a:buAutoNum type="arabicPeriod"/>
            </a:pPr>
            <a:r>
              <a:rPr lang="sv-SE" sz="1600" dirty="0">
                <a:latin typeface="Arial Black"/>
                <a:cs typeface="Arial"/>
              </a:rPr>
              <a:t>Vänd höger</a:t>
            </a:r>
          </a:p>
          <a:p>
            <a:pPr marL="304792" indent="-304792">
              <a:buAutoNum type="arabicPeriod"/>
            </a:pPr>
            <a:r>
              <a:rPr lang="sv-SE" sz="1600" dirty="0">
                <a:latin typeface="Arial Black"/>
                <a:cs typeface="Arial"/>
              </a:rPr>
              <a:t>Fram (3)</a:t>
            </a:r>
          </a:p>
          <a:p>
            <a:pPr marL="304792" indent="-304792">
              <a:buAutoNum type="arabicPeriod"/>
            </a:pPr>
            <a:r>
              <a:rPr lang="sv-SE" sz="1600" dirty="0">
                <a:latin typeface="Arial Black"/>
                <a:cs typeface="Arial"/>
              </a:rPr>
              <a:t>Vänd höger</a:t>
            </a:r>
          </a:p>
          <a:p>
            <a:pPr marL="304792" indent="-304792">
              <a:buAutoNum type="arabicPeriod"/>
            </a:pPr>
            <a:r>
              <a:rPr lang="sv-SE" sz="1600" dirty="0">
                <a:latin typeface="Arial Black"/>
                <a:cs typeface="Arial"/>
              </a:rPr>
              <a:t>Fram (2)</a:t>
            </a:r>
          </a:p>
          <a:p>
            <a:pPr marL="0" indent="0">
              <a:buNone/>
            </a:pPr>
            <a:endParaRPr lang="sv-SE" sz="1600" dirty="0">
              <a:latin typeface="Arial Black"/>
              <a:cs typeface="Arial"/>
            </a:endParaRPr>
          </a:p>
          <a:p>
            <a:pPr marL="0" indent="0">
              <a:buNone/>
            </a:pPr>
            <a:r>
              <a:rPr lang="sv-SE" sz="1600" dirty="0">
                <a:latin typeface="Arial Black"/>
                <a:cs typeface="Arial"/>
              </a:rPr>
              <a:t>Vänd vänster</a:t>
            </a:r>
          </a:p>
          <a:p>
            <a:pPr marL="0" indent="0">
              <a:buNone/>
            </a:pPr>
            <a:r>
              <a:rPr lang="sv-SE" sz="1600" dirty="0">
                <a:latin typeface="Arial Black"/>
                <a:cs typeface="Arial"/>
              </a:rPr>
              <a:t>Fram (2)</a:t>
            </a:r>
          </a:p>
          <a:p>
            <a:pPr marL="0" indent="0">
              <a:buNone/>
            </a:pPr>
            <a:r>
              <a:rPr lang="sv-SE" sz="1600" dirty="0">
                <a:latin typeface="Arial Black"/>
                <a:cs typeface="Arial"/>
              </a:rPr>
              <a:t>…</a:t>
            </a:r>
          </a:p>
        </p:txBody>
      </p:sp>
      <p:sp>
        <p:nvSpPr>
          <p:cNvPr id="6" name="Platshållare för innehåll 6"/>
          <p:cNvSpPr txBox="1">
            <a:spLocks/>
          </p:cNvSpPr>
          <p:nvPr/>
        </p:nvSpPr>
        <p:spPr bwMode="auto">
          <a:xfrm>
            <a:off x="2820893" y="3775582"/>
            <a:ext cx="2761503" cy="11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5738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pitchFamily="127" charset="-128"/>
              </a:defRPr>
            </a:lvl1pPr>
            <a:lvl2pPr marL="3635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7191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/>
              <a:defRPr sz="1000">
                <a:solidFill>
                  <a:schemeClr val="tx1"/>
                </a:solidFill>
                <a:latin typeface="+mn-lt"/>
                <a:ea typeface="+mn-ea"/>
              </a:defRPr>
            </a:lvl4pPr>
            <a:lvl5pPr marL="8969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/>
              <a:defRPr sz="8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1219170">
              <a:buNone/>
            </a:pPr>
            <a:r>
              <a:rPr lang="sv-SE" kern="0" dirty="0">
                <a:solidFill>
                  <a:srgbClr val="000000"/>
                </a:solidFill>
                <a:latin typeface="Arial Black"/>
                <a:ea typeface="ＭＳ Ｐゴシック"/>
                <a:cs typeface="Arial"/>
              </a:rPr>
              <a:t>Om (gul) plocka upp</a:t>
            </a:r>
          </a:p>
          <a:p>
            <a:pPr marL="0" indent="0" defTabSz="1219170">
              <a:buNone/>
            </a:pPr>
            <a:r>
              <a:rPr lang="sv-SE" kern="0" dirty="0">
                <a:solidFill>
                  <a:srgbClr val="000000"/>
                </a:solidFill>
                <a:latin typeface="Arial Black"/>
                <a:ea typeface="ＭＳ Ｐゴシック"/>
                <a:cs typeface="Arial"/>
              </a:rPr>
              <a:t>Om (svart) hoppa över</a:t>
            </a:r>
          </a:p>
        </p:txBody>
      </p:sp>
      <p:sp>
        <p:nvSpPr>
          <p:cNvPr id="3" name="Rektangel 2"/>
          <p:cNvSpPr/>
          <p:nvPr/>
        </p:nvSpPr>
        <p:spPr bwMode="auto">
          <a:xfrm>
            <a:off x="346547" y="3575150"/>
            <a:ext cx="5077379" cy="291570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320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853046" y="210509"/>
            <a:ext cx="3384884" cy="321849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320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DDB28FE8-E531-4714-BE55-F5B821D6022B}"/>
              </a:ext>
            </a:extLst>
          </p:cNvPr>
          <p:cNvGraphicFramePr>
            <a:graphicFrameLocks noGrp="1"/>
          </p:cNvGraphicFramePr>
          <p:nvPr/>
        </p:nvGraphicFramePr>
        <p:xfrm>
          <a:off x="5597991" y="198737"/>
          <a:ext cx="6422370" cy="5685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237">
                  <a:extLst>
                    <a:ext uri="{9D8B030D-6E8A-4147-A177-3AD203B41FA5}">
                      <a16:colId xmlns:a16="http://schemas.microsoft.com/office/drawing/2014/main" val="4271760208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2922417160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540984458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608875410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2976918735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3998487966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2844042226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2400403846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433482"/>
                    </a:ext>
                  </a:extLst>
                </a:gridCol>
                <a:gridCol w="642237">
                  <a:extLst>
                    <a:ext uri="{9D8B030D-6E8A-4147-A177-3AD203B41FA5}">
                      <a16:colId xmlns:a16="http://schemas.microsoft.com/office/drawing/2014/main" val="2381254226"/>
                    </a:ext>
                  </a:extLst>
                </a:gridCol>
              </a:tblGrid>
              <a:tr h="568567"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597065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70629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842955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06101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376981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20883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45939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825093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67962"/>
                  </a:ext>
                </a:extLst>
              </a:tr>
              <a:tr h="568567"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25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26758"/>
                  </a:ext>
                </a:extLst>
              </a:tr>
            </a:tbl>
          </a:graphicData>
        </a:graphic>
      </p:graphicFrame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579F6A4-C833-4587-892A-34840D7F4DE9}"/>
              </a:ext>
            </a:extLst>
          </p:cNvPr>
          <p:cNvCxnSpPr/>
          <p:nvPr/>
        </p:nvCxnSpPr>
        <p:spPr bwMode="auto">
          <a:xfrm flipV="1">
            <a:off x="6576053" y="5647272"/>
            <a:ext cx="0" cy="474265"/>
          </a:xfrm>
          <a:prstGeom prst="straightConnector1">
            <a:avLst/>
          </a:prstGeom>
          <a:ln>
            <a:headEnd type="none" w="lg" len="lg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9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allAtOnce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bluebot&quot;">
            <a:extLst>
              <a:ext uri="{FF2B5EF4-FFF2-40B4-BE49-F238E27FC236}">
                <a16:creationId xmlns:a16="http://schemas.microsoft.com/office/drawing/2014/main" id="{53678C4E-31AA-4463-9425-E31B4787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7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0959B5-5FE7-4FFE-AFB5-06C39DE673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Att göra matematik av programmeringen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E1F9AA-8CA9-44DF-9019-6DD67FCAF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istället för att göra programmering av matematiken</a:t>
            </a:r>
          </a:p>
        </p:txBody>
      </p:sp>
    </p:spTree>
    <p:extLst>
      <p:ext uri="{BB962C8B-B14F-4D97-AF65-F5344CB8AC3E}">
        <p14:creationId xmlns:p14="http://schemas.microsoft.com/office/powerpoint/2010/main" val="140393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 8">
            <a:extLst>
              <a:ext uri="{FF2B5EF4-FFF2-40B4-BE49-F238E27FC236}">
                <a16:creationId xmlns:a16="http://schemas.microsoft.com/office/drawing/2014/main" id="{1DE30655-2D76-4715-B354-D61278752587}"/>
              </a:ext>
            </a:extLst>
          </p:cNvPr>
          <p:cNvSpPr/>
          <p:nvPr/>
        </p:nvSpPr>
        <p:spPr bwMode="auto">
          <a:xfrm>
            <a:off x="6419403" y="4808063"/>
            <a:ext cx="1338036" cy="133803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38FD158-FADE-468D-93E3-E4F5EDCD1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03" y="602959"/>
            <a:ext cx="10537200" cy="625095"/>
          </a:xfrm>
        </p:spPr>
        <p:txBody>
          <a:bodyPr/>
          <a:lstStyle/>
          <a:p>
            <a:r>
              <a:rPr lang="sv-SE" dirty="0"/>
              <a:t>SAMMANFATTNING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FEE46F-692D-4875-A98B-C260054FB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400" y="1277418"/>
            <a:ext cx="10537200" cy="1906116"/>
          </a:xfrm>
        </p:spPr>
        <p:txBody>
          <a:bodyPr/>
          <a:lstStyle/>
          <a:p>
            <a:pPr algn="l"/>
            <a:r>
              <a:rPr lang="sv-SE" b="1" dirty="0"/>
              <a:t>Vad är programmerat?</a:t>
            </a:r>
          </a:p>
          <a:p>
            <a:pPr algn="l"/>
            <a:endParaRPr lang="sv-SE" b="1" dirty="0"/>
          </a:p>
          <a:p>
            <a:pPr algn="l"/>
            <a:r>
              <a:rPr lang="sv-SE" b="1" dirty="0"/>
              <a:t>Algebra: </a:t>
            </a:r>
            <a:r>
              <a:rPr lang="sv-SE" dirty="0"/>
              <a:t>Hur entydiga stegvisa instruktioner kan konstrueras, beskrivas och följas som grund för programmering. Symbolers användning vid stegvisa instruktioner.</a:t>
            </a:r>
          </a:p>
          <a:p>
            <a:pPr algn="l"/>
            <a:endParaRPr lang="sv-SE" dirty="0"/>
          </a:p>
          <a:p>
            <a:pPr algn="l"/>
            <a:r>
              <a:rPr lang="sv-SE" b="1" dirty="0"/>
              <a:t>Teknik: </a:t>
            </a:r>
            <a:r>
              <a:rPr lang="sv-SE" dirty="0"/>
              <a:t>Att styra föremål med programmering.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2582FD0-5F15-4194-98E6-7CE9060D9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058" y="3870252"/>
            <a:ext cx="1366704" cy="209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CBD202F-4AA1-452C-A6F1-165EDD886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95" y="3961332"/>
            <a:ext cx="1362075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97EA50F-CBA7-46F5-910C-0AD0524EC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"/>
          <a:stretch/>
        </p:blipFill>
        <p:spPr>
          <a:xfrm>
            <a:off x="4008573" y="4064284"/>
            <a:ext cx="1362075" cy="244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C34A19D-3310-41F2-9D49-038861F9F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53" y="4758813"/>
            <a:ext cx="1436537" cy="14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9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D7CA704-C1C4-44C8-ADB3-D2589B26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4" y="1316765"/>
            <a:ext cx="2980055" cy="505272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8A2C343-6213-41DA-A18E-9B8266953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87" y="1316765"/>
            <a:ext cx="2980055" cy="517238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03D3A06-F3DD-45DC-AFB3-6D0B66782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171" y="1200501"/>
            <a:ext cx="3072341" cy="5139711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BC36D83-851F-41F7-8BB7-E36FBE3F8B22}"/>
              </a:ext>
            </a:extLst>
          </p:cNvPr>
          <p:cNvSpPr txBox="1">
            <a:spLocks/>
          </p:cNvSpPr>
          <p:nvPr/>
        </p:nvSpPr>
        <p:spPr>
          <a:xfrm>
            <a:off x="827400" y="651115"/>
            <a:ext cx="10537200" cy="13313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 defTabSz="1219170"/>
            <a:r>
              <a:rPr lang="sv-SE" sz="2667" kern="0" dirty="0">
                <a:solidFill>
                  <a:srgbClr val="000000"/>
                </a:solidFill>
                <a:ea typeface="ＭＳ Ｐゴシック"/>
              </a:rPr>
              <a:t>LÄROPLANEN - MATEMATIK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2A49CC1-797E-4B9B-B2AE-59FA6BC18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273" y="5157853"/>
            <a:ext cx="1642039" cy="1331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EF89AA6-5FDC-4715-9364-027291894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4459" y="3435089"/>
            <a:ext cx="1719207" cy="1885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3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37306B8-AB50-4989-8BC3-E6F724EA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3" y="1220755"/>
            <a:ext cx="3140187" cy="534921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FA3AA8B-B76D-4AD5-9C84-9041C766B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88" y="1220755"/>
            <a:ext cx="3199529" cy="534921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81F8B3F-B293-46F4-953E-ED10E81B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27" y="1220755"/>
            <a:ext cx="3137176" cy="533418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DE83EA2-78A4-4CD9-B190-D85EACEFE989}"/>
              </a:ext>
            </a:extLst>
          </p:cNvPr>
          <p:cNvSpPr txBox="1">
            <a:spLocks/>
          </p:cNvSpPr>
          <p:nvPr/>
        </p:nvSpPr>
        <p:spPr>
          <a:xfrm>
            <a:off x="827400" y="548681"/>
            <a:ext cx="10537200" cy="14273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 defTabSz="1219170"/>
            <a:r>
              <a:rPr lang="sv-SE" sz="2667" kern="0" dirty="0">
                <a:solidFill>
                  <a:srgbClr val="000000"/>
                </a:solidFill>
                <a:ea typeface="ＭＳ Ｐゴシック"/>
              </a:rPr>
              <a:t>LÄROPLANEN - TEKNIK</a:t>
            </a:r>
          </a:p>
        </p:txBody>
      </p:sp>
    </p:spTree>
    <p:extLst>
      <p:ext uri="{BB962C8B-B14F-4D97-AF65-F5344CB8AC3E}">
        <p14:creationId xmlns:p14="http://schemas.microsoft.com/office/powerpoint/2010/main" val="17047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C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F1AD091-CE53-4A6F-98CF-F1972ACD2B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9F0F52-75DE-44AF-A095-8F4EADF94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18" y="0"/>
            <a:ext cx="9154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C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DDFDB87-4A14-4B93-9181-C04A77B5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049" y="0"/>
            <a:ext cx="9127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1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871531" y="2852937"/>
            <a:ext cx="7968885" cy="9025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 defTabSz="1219170"/>
            <a:r>
              <a:rPr lang="sv-SE" sz="2667" kern="0" dirty="0">
                <a:solidFill>
                  <a:srgbClr val="FFFFFF"/>
                </a:solidFill>
                <a:ea typeface="ＭＳ Ｐゴシック"/>
              </a:rPr>
              <a:t>PROGRAMMERING SOM</a:t>
            </a:r>
          </a:p>
          <a:p>
            <a:pPr algn="ctr" defTabSz="1219170"/>
            <a:r>
              <a:rPr lang="sv-SE" sz="2667" kern="0" dirty="0">
                <a:solidFill>
                  <a:srgbClr val="FFFFFF"/>
                </a:solidFill>
                <a:ea typeface="ＭＳ Ｐゴシック"/>
              </a:rPr>
              <a:t>PEDAGOGISKT VERKTYG</a:t>
            </a:r>
            <a:endParaRPr lang="sv-SE" altLang="en-US" sz="2667" kern="0" dirty="0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07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37EFD94-7BBD-4DFD-8D08-FE1D65885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104" y="4788909"/>
            <a:ext cx="8624968" cy="1830588"/>
          </a:xfrm>
        </p:spPr>
        <p:txBody>
          <a:bodyPr/>
          <a:lstStyle/>
          <a:p>
            <a:r>
              <a:rPr lang="sv-SE" sz="3733" dirty="0">
                <a:solidFill>
                  <a:schemeClr val="tx1"/>
                </a:solidFill>
                <a:latin typeface="Berlin Sans FB" panose="020E0602020502020306" pitchFamily="34" charset="0"/>
              </a:rPr>
              <a:t>Ett stort problem är bara många små problem som klumpat ihop sig!</a:t>
            </a:r>
          </a:p>
        </p:txBody>
      </p:sp>
      <p:pic>
        <p:nvPicPr>
          <p:cNvPr id="1026" name="Picture 2" descr="Header about">
            <a:extLst>
              <a:ext uri="{FF2B5EF4-FFF2-40B4-BE49-F238E27FC236}">
                <a16:creationId xmlns:a16="http://schemas.microsoft.com/office/drawing/2014/main" id="{465F827D-37AE-4558-B56B-4D1BABE3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" y="-841191"/>
            <a:ext cx="12301591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/>
          <p:cNvSpPr txBox="1">
            <a:spLocks/>
          </p:cNvSpPr>
          <p:nvPr/>
        </p:nvSpPr>
        <p:spPr>
          <a:xfrm>
            <a:off x="911424" y="1124745"/>
            <a:ext cx="8640960" cy="9025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 Black" pitchFamily="34" charset="0"/>
                <a:ea typeface="+mj-ea"/>
                <a:cs typeface="ＭＳ Ｐゴシック" pitchFamily="12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Black" pitchFamily="84" charset="0"/>
                <a:ea typeface="ＭＳ Ｐゴシック" pitchFamily="-48" charset="-128"/>
                <a:cs typeface="ＭＳ Ｐゴシック" pitchFamily="127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defTabSz="1219170">
              <a:defRPr/>
            </a:pPr>
            <a:r>
              <a:rPr lang="sv-SE" sz="2667" kern="0" dirty="0">
                <a:solidFill>
                  <a:srgbClr val="FFFFFF"/>
                </a:solidFill>
                <a:ea typeface="ＭＳ Ｐゴシック"/>
              </a:rPr>
              <a:t>PROGRAMMERING ÄR EN PROCESS</a:t>
            </a:r>
            <a:endParaRPr lang="sv-SE" altLang="en-US" sz="2667" kern="0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03445" y="2027318"/>
            <a:ext cx="7008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Analysera problemet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Utvärdera olika lösningsmodeller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Designa en lösning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Skriva programkoden - ”koda”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Testa programmet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sv-SE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Debugga</a:t>
            </a:r>
            <a:r>
              <a:rPr lang="sv-SE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programmet</a:t>
            </a: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endParaRPr lang="sv-SE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endParaRPr lang="sv-SE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DATALOGISKT TÄNKANDE</a:t>
            </a:r>
          </a:p>
        </p:txBody>
      </p:sp>
    </p:spTree>
    <p:extLst>
      <p:ext uri="{BB962C8B-B14F-4D97-AF65-F5344CB8AC3E}">
        <p14:creationId xmlns:p14="http://schemas.microsoft.com/office/powerpoint/2010/main" val="21145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d">
  <a:themeElements>
    <a:clrScheme name="Karlstads Kommun">
      <a:dk1>
        <a:srgbClr val="000000"/>
      </a:dk1>
      <a:lt1>
        <a:srgbClr val="FFFFFF"/>
      </a:lt1>
      <a:dk2>
        <a:srgbClr val="000000"/>
      </a:dk2>
      <a:lt2>
        <a:srgbClr val="FFEC00"/>
      </a:lt2>
      <a:accent1>
        <a:srgbClr val="F8DC00"/>
      </a:accent1>
      <a:accent2>
        <a:srgbClr val="EAB90C"/>
      </a:accent2>
      <a:accent3>
        <a:srgbClr val="D57E1C"/>
      </a:accent3>
      <a:accent4>
        <a:srgbClr val="CA5215"/>
      </a:accent4>
      <a:accent5>
        <a:srgbClr val="B50422"/>
      </a:accent5>
      <a:accent6>
        <a:srgbClr val="8D2227"/>
      </a:accent6>
      <a:hlink>
        <a:srgbClr val="0070C0"/>
      </a:hlink>
      <a:folHlink>
        <a:srgbClr val="7F7F7F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5BF6B4A-24F5-3A43-9FD6-F0AB8D30E063}" vid="{E7692B19-A04E-6C4B-A3DA-77D94B553BA1}"/>
    </a:ext>
  </a:extLst>
</a:theme>
</file>

<file path=ppt/theme/theme3.xml><?xml version="1.0" encoding="utf-8"?>
<a:theme xmlns:a="http://schemas.openxmlformats.org/drawingml/2006/main" name="White">
  <a:themeElements>
    <a:clrScheme name="Karlstads Kommun">
      <a:dk1>
        <a:srgbClr val="000000"/>
      </a:dk1>
      <a:lt1>
        <a:srgbClr val="FFFFFF"/>
      </a:lt1>
      <a:dk2>
        <a:srgbClr val="000000"/>
      </a:dk2>
      <a:lt2>
        <a:srgbClr val="FFEC00"/>
      </a:lt2>
      <a:accent1>
        <a:srgbClr val="F8DC00"/>
      </a:accent1>
      <a:accent2>
        <a:srgbClr val="EAB90C"/>
      </a:accent2>
      <a:accent3>
        <a:srgbClr val="D57E1C"/>
      </a:accent3>
      <a:accent4>
        <a:srgbClr val="CA5215"/>
      </a:accent4>
      <a:accent5>
        <a:srgbClr val="B50422"/>
      </a:accent5>
      <a:accent6>
        <a:srgbClr val="8D2227"/>
      </a:accent6>
      <a:hlink>
        <a:srgbClr val="0070C0"/>
      </a:hlink>
      <a:folHlink>
        <a:srgbClr val="7F7F7F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PS NÄR DU SKA GÖRA DIN PRESENTATION.pptx" id="{F01B425A-D843-4567-8A9F-E5BC46C1B823}" vid="{7A665A77-4F6B-4C1C-B88B-A30AE25F4C23}"/>
    </a:ext>
  </a:extLst>
</a:theme>
</file>

<file path=ppt/theme/theme4.xml><?xml version="1.0" encoding="utf-8"?>
<a:theme xmlns:a="http://schemas.openxmlformats.org/drawingml/2006/main" name="1_White">
  <a:themeElements>
    <a:clrScheme name="Karlstads Kommun">
      <a:dk1>
        <a:srgbClr val="000000"/>
      </a:dk1>
      <a:lt1>
        <a:srgbClr val="FFFFFF"/>
      </a:lt1>
      <a:dk2>
        <a:srgbClr val="000000"/>
      </a:dk2>
      <a:lt2>
        <a:srgbClr val="FFEC00"/>
      </a:lt2>
      <a:accent1>
        <a:srgbClr val="F8DC00"/>
      </a:accent1>
      <a:accent2>
        <a:srgbClr val="EAB90C"/>
      </a:accent2>
      <a:accent3>
        <a:srgbClr val="D57E1C"/>
      </a:accent3>
      <a:accent4>
        <a:srgbClr val="CA5215"/>
      </a:accent4>
      <a:accent5>
        <a:srgbClr val="B50422"/>
      </a:accent5>
      <a:accent6>
        <a:srgbClr val="8D2227"/>
      </a:accent6>
      <a:hlink>
        <a:srgbClr val="0070C0"/>
      </a:hlink>
      <a:folHlink>
        <a:srgbClr val="7F7F7F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5BF6B4A-24F5-3A43-9FD6-F0AB8D30E063}" vid="{48E4435D-A029-0446-BECA-12E49A1F9EA4}"/>
    </a:ext>
  </a:extLst>
</a:theme>
</file>

<file path=ppt/theme/theme5.xml><?xml version="1.0" encoding="utf-8"?>
<a:theme xmlns:a="http://schemas.openxmlformats.org/drawingml/2006/main" name="Yellow">
  <a:themeElements>
    <a:clrScheme name="Karlstads Kommun">
      <a:dk1>
        <a:srgbClr val="000000"/>
      </a:dk1>
      <a:lt1>
        <a:srgbClr val="FFFFFF"/>
      </a:lt1>
      <a:dk2>
        <a:srgbClr val="000000"/>
      </a:dk2>
      <a:lt2>
        <a:srgbClr val="FFEC00"/>
      </a:lt2>
      <a:accent1>
        <a:srgbClr val="F8DC00"/>
      </a:accent1>
      <a:accent2>
        <a:srgbClr val="EAB90C"/>
      </a:accent2>
      <a:accent3>
        <a:srgbClr val="D57E1C"/>
      </a:accent3>
      <a:accent4>
        <a:srgbClr val="CA5215"/>
      </a:accent4>
      <a:accent5>
        <a:srgbClr val="B50422"/>
      </a:accent5>
      <a:accent6>
        <a:srgbClr val="8D2227"/>
      </a:accent6>
      <a:hlink>
        <a:srgbClr val="0070C0"/>
      </a:hlink>
      <a:folHlink>
        <a:srgbClr val="7F7F7F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5BF6B4A-24F5-3A43-9FD6-F0AB8D30E063}" vid="{A5D23AA4-E716-AB4F-8172-C17931B27287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2A997A18C2A443B54F767A8E10F281" ma:contentTypeVersion="10" ma:contentTypeDescription="Skapa ett nytt dokument." ma:contentTypeScope="" ma:versionID="8976dd07475c079a27d9316361b5426d">
  <xsd:schema xmlns:xsd="http://www.w3.org/2001/XMLSchema" xmlns:xs="http://www.w3.org/2001/XMLSchema" xmlns:p="http://schemas.microsoft.com/office/2006/metadata/properties" xmlns:ns2="2d4d26a4-764c-4e15-8164-af404d4cfe39" xmlns:ns3="a7f6f2e8-9068-4c40-b7fe-1d7eb5fbe0cf" targetNamespace="http://schemas.microsoft.com/office/2006/metadata/properties" ma:root="true" ma:fieldsID="e2d1ff40481e8e9c86ca616c2d04507f" ns2:_="" ns3:_="">
    <xsd:import namespace="2d4d26a4-764c-4e15-8164-af404d4cfe39"/>
    <xsd:import namespace="a7f6f2e8-9068-4c40-b7fe-1d7eb5fbe0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d26a4-764c-4e15-8164-af404d4cfe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6f2e8-9068-4c40-b7fe-1d7eb5fbe0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A28925-AEF2-49A2-B10B-6013AFE9152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d4d26a4-764c-4e15-8164-af404d4cfe39"/>
    <ds:schemaRef ds:uri="http://purl.org/dc/terms/"/>
    <ds:schemaRef ds:uri="http://schemas.openxmlformats.org/package/2006/metadata/core-properties"/>
    <ds:schemaRef ds:uri="a7f6f2e8-9068-4c40-b7fe-1d7eb5fbe0c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7A207A5-015F-4E08-A74F-B2F4BEB9B9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DF0448-648E-4568-AE65-97208389A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4d26a4-764c-4e15-8164-af404d4cfe39"/>
    <ds:schemaRef ds:uri="a7f6f2e8-9068-4c40-b7fe-1d7eb5fbe0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760</Words>
  <Application>Microsoft Office PowerPoint</Application>
  <PresentationFormat>Bredbild</PresentationFormat>
  <Paragraphs>136</Paragraphs>
  <Slides>29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Berlin Sans FB</vt:lpstr>
      <vt:lpstr>Calibri</vt:lpstr>
      <vt:lpstr>Calibri Light</vt:lpstr>
      <vt:lpstr>Office-tema</vt:lpstr>
      <vt:lpstr>1_Red</vt:lpstr>
      <vt:lpstr>White</vt:lpstr>
      <vt:lpstr>1_White</vt:lpstr>
      <vt:lpstr>Yellow</vt:lpstr>
      <vt:lpstr>PROGRAMMERING I SKOLAN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Ett stort problem är bara många små problem som klumpat ihop sig!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DANSPROGRAMMERING  FJANTFABRIK</vt:lpstr>
      <vt:lpstr>PowerPoint-presentation</vt:lpstr>
      <vt:lpstr>PowerPoint-presentation</vt:lpstr>
      <vt:lpstr>MÖNSTER OCH GENERALISERINGAR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VILLKORSSTYRNING</vt:lpstr>
      <vt:lpstr>PowerPoint-presentation</vt:lpstr>
      <vt:lpstr>PowerPoint-presentation</vt:lpstr>
      <vt:lpstr>Att göra matematik av programmeringen</vt:lpstr>
      <vt:lpstr>SAMMANFATTNING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Lisa Thörne</dc:creator>
  <cp:lastModifiedBy>Lisa Thörne</cp:lastModifiedBy>
  <cp:revision>7</cp:revision>
  <dcterms:created xsi:type="dcterms:W3CDTF">2020-01-24T07:16:06Z</dcterms:created>
  <dcterms:modified xsi:type="dcterms:W3CDTF">2020-01-29T13:26:56Z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0x010100742A997A18C2A443B54F767A8E10F281</vt:lpwstr>
  </property>
</Properties>
</file>