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620" r:id="rId2"/>
    <p:sldId id="641" r:id="rId3"/>
    <p:sldId id="651" r:id="rId4"/>
    <p:sldId id="652" r:id="rId5"/>
    <p:sldId id="650" r:id="rId6"/>
    <p:sldId id="259" r:id="rId7"/>
    <p:sldId id="64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0268" autoAdjust="0"/>
  </p:normalViewPr>
  <p:slideViewPr>
    <p:cSldViewPr snapToGrid="0">
      <p:cViewPr varScale="1">
        <p:scale>
          <a:sx n="76" d="100"/>
          <a:sy n="76" d="100"/>
        </p:scale>
        <p:origin x="69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6795-92B5-4CC6-822B-23B9F71ED067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F1DA1-953C-4BBC-B158-0090290A54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35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0025" y="804863"/>
            <a:ext cx="7137400" cy="4016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57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7FACC-50AE-4909-A2AA-049E8DA26144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6C6BA-4DE6-4676-ABFC-8B411BA600CA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5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6C6BA-4DE6-4676-ABFC-8B411BA600CA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9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1. Om vi har bilder på </a:t>
            </a:r>
            <a:r>
              <a:rPr lang="sv-SE" dirty="0" err="1"/>
              <a:t>ipaden</a:t>
            </a:r>
            <a:r>
              <a:rPr lang="sv-SE" dirty="0"/>
              <a:t> som vi vill lagra under en längre period kan vi flytta över dem till Konfidentiellt klass2. De mellanlandar då i </a:t>
            </a:r>
            <a:r>
              <a:rPr lang="sv-SE" dirty="0" err="1"/>
              <a:t>OneDrive</a:t>
            </a:r>
            <a:r>
              <a:rPr lang="sv-SE" dirty="0"/>
              <a:t>.</a:t>
            </a:r>
          </a:p>
          <a:p>
            <a:r>
              <a:rPr lang="sv-SE" dirty="0"/>
              <a:t>2. Vi kan flytta filer från vår </a:t>
            </a:r>
            <a:r>
              <a:rPr lang="sv-SE" dirty="0" err="1"/>
              <a:t>OneDrive</a:t>
            </a:r>
            <a:r>
              <a:rPr lang="sv-SE" dirty="0"/>
              <a:t> till Konf. Kl2</a:t>
            </a:r>
          </a:p>
          <a:p>
            <a:r>
              <a:rPr lang="sv-SE" dirty="0"/>
              <a:t>3. Ett bra sätt att starta ett nytt dokument är att starta en fil från Konf. kl2. Då vet man att det endast lagras på rätt ställe och inte ligger i </a:t>
            </a:r>
            <a:r>
              <a:rPr lang="sv-SE" dirty="0" err="1"/>
              <a:t>OneDrive</a:t>
            </a:r>
            <a:r>
              <a:rPr lang="sv-SE" dirty="0"/>
              <a:t> också.</a:t>
            </a:r>
          </a:p>
          <a:p>
            <a:r>
              <a:rPr lang="sv-SE" dirty="0"/>
              <a:t>4. När vi ska använda mallar letar vi upp dem på solsidan, laddar hem den, flyttar den till Konf. Kl2 och sedan skriver i 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6C6BA-4DE6-4676-ABFC-8B411BA600CA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12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6C6BA-4DE6-4676-ABFC-8B411BA600CA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5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8000" y="529633"/>
            <a:ext cx="10537200" cy="5256583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8001" y="6156000"/>
            <a:ext cx="15324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8335" y="6156000"/>
            <a:ext cx="44174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53684" y="61560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59261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1" y="1628801"/>
            <a:ext cx="5075979" cy="41044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288618" y="1628802"/>
            <a:ext cx="5076583" cy="41044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828001" y="6156540"/>
            <a:ext cx="15324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2648335" y="6156540"/>
            <a:ext cx="44174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353684" y="615654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A70F0-4105-43A0-9FDF-855D780B29A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0255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2" y="576001"/>
            <a:ext cx="5266759" cy="874713"/>
          </a:xfrm>
        </p:spPr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096000" y="1628802"/>
            <a:ext cx="5266760" cy="41044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17839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80000" y="0"/>
            <a:ext cx="5136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2" y="576001"/>
            <a:ext cx="5266759" cy="874713"/>
          </a:xfrm>
        </p:spPr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096000" y="1628802"/>
            <a:ext cx="5266760" cy="41044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30757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9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576002"/>
            <a:ext cx="9091185" cy="555840"/>
          </a:xfrm>
          <a:solidFill>
            <a:schemeClr val="bg1"/>
          </a:solidFill>
        </p:spPr>
        <p:txBody>
          <a:bodyPr wrap="none" lIns="622800" tIns="72000" rIns="108000" bIns="72000" anchor="t" anchorCtr="0">
            <a:spAutoFit/>
          </a:bodyPr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1" y="1628800"/>
            <a:ext cx="5075979" cy="1298025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237061" indent="-237061">
              <a:tabLst/>
              <a:defRPr sz="1867"/>
            </a:lvl1pPr>
            <a:lvl2pPr marL="474121" indent="-237061">
              <a:tabLst/>
              <a:defRPr sz="1600"/>
            </a:lvl2pPr>
            <a:lvl3pPr marL="651917" indent="-177796">
              <a:tabLst/>
              <a:defRPr sz="1333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6288621" y="1628800"/>
            <a:ext cx="5076583" cy="1010703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79384" marR="0" indent="-17938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67"/>
            </a:lvl1pPr>
            <a:lvl2pPr marL="358766" marR="0" indent="-17938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2pPr>
            <a:lvl3pPr marL="536561" marR="0" indent="-177796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33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00131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6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28800"/>
            <a:ext cx="4989579" cy="42484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288619" y="1628801"/>
            <a:ext cx="4991100" cy="42484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EB6AE-FF90-46EF-B082-3A81A4A7905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8351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7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8000" y="1566320"/>
            <a:ext cx="10449600" cy="1470025"/>
          </a:xfrm>
        </p:spPr>
        <p:txBody>
          <a:bodyPr/>
          <a:lstStyle>
            <a:lvl1pPr algn="ctr">
              <a:defRPr sz="2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8000" y="3068961"/>
            <a:ext cx="10449600" cy="1906116"/>
          </a:xfrm>
        </p:spPr>
        <p:txBody>
          <a:bodyPr/>
          <a:lstStyle>
            <a:lvl1pPr marL="0" indent="0" algn="ctr">
              <a:buNone/>
              <a:defRPr sz="2133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CF231-8819-48D0-9F4D-4D7E63A889DD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51484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1628800"/>
            <a:ext cx="10537200" cy="42484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62A1D-170A-4B37-9058-09BAF0E91E56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50814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1" y="1628800"/>
            <a:ext cx="5075979" cy="4248472"/>
          </a:xfrm>
        </p:spPr>
        <p:txBody>
          <a:bodyPr/>
          <a:lstStyle>
            <a:lvl2pPr marL="484705" indent="-237061">
              <a:tabLst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288618" y="1628802"/>
            <a:ext cx="5076583" cy="42484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60C5E-94A1-4EA9-8D28-2E267A55872B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371485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4802" y="576001"/>
            <a:ext cx="5266799" cy="874713"/>
          </a:xfrm>
        </p:spPr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094799" y="1628802"/>
            <a:ext cx="5266800" cy="42484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2B636-83C3-47CB-B1A9-D9BA37A1EEE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486638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80000" y="0"/>
            <a:ext cx="5136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2" y="576001"/>
            <a:ext cx="5266759" cy="874713"/>
          </a:xfrm>
        </p:spPr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096000" y="1628802"/>
            <a:ext cx="5266760" cy="41044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893877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7411E-7F69-4CAD-AF67-AC89A290EB41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82205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1628800"/>
            <a:ext cx="10537200" cy="41044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8001" y="6156000"/>
            <a:ext cx="15324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8335" y="6156000"/>
            <a:ext cx="44174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53684" y="61560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D2D65-1FCC-4AA7-B2D3-BF620E074F1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5421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8000" y="529633"/>
            <a:ext cx="10537200" cy="5256583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8001" y="6156000"/>
            <a:ext cx="15324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8335" y="6156000"/>
            <a:ext cx="44174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53684" y="61560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13361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karlstad.se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5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000" y="576000"/>
            <a:ext cx="1053720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1628775"/>
            <a:ext cx="10537200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8001" y="6156000"/>
            <a:ext cx="1532467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8335" y="6156000"/>
            <a:ext cx="4417484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684" y="61560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2D86F0-6B22-47DA-AC89-665CEBAB8066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sp>
        <p:nvSpPr>
          <p:cNvPr id="4104" name="Rektangel 9">
            <a:hlinkClick r:id="rId17"/>
          </p:cNvPr>
          <p:cNvSpPr>
            <a:spLocks noChangeArrowheads="1"/>
          </p:cNvSpPr>
          <p:nvPr/>
        </p:nvSpPr>
        <p:spPr bwMode="auto">
          <a:xfrm>
            <a:off x="10416117" y="6524627"/>
            <a:ext cx="1775883" cy="333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/>
          </a:p>
        </p:txBody>
      </p:sp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30" y="5729096"/>
            <a:ext cx="1006671" cy="8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247644" indent="-247644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2133">
          <a:solidFill>
            <a:schemeClr val="bg1"/>
          </a:solidFill>
          <a:latin typeface="+mn-lt"/>
          <a:ea typeface="+mn-ea"/>
          <a:cs typeface="ＭＳ Ｐゴシック" pitchFamily="127" charset="-128"/>
        </a:defRPr>
      </a:lvl1pPr>
      <a:lvl2pPr marL="484705" indent="-237061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867">
          <a:solidFill>
            <a:schemeClr val="bg1"/>
          </a:solidFill>
          <a:latin typeface="+mn-lt"/>
          <a:ea typeface="+mn-ea"/>
        </a:defRPr>
      </a:lvl2pPr>
      <a:lvl3pPr marL="721766" indent="-237061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600">
          <a:solidFill>
            <a:schemeClr val="bg1"/>
          </a:solidFill>
          <a:latin typeface="+mn-lt"/>
          <a:ea typeface="+mn-ea"/>
        </a:defRPr>
      </a:lvl3pPr>
      <a:lvl4pPr marL="958827" indent="-237061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333">
          <a:solidFill>
            <a:schemeClr val="bg1"/>
          </a:solidFill>
          <a:latin typeface="+mn-lt"/>
          <a:ea typeface="+mn-ea"/>
        </a:defRPr>
      </a:lvl4pPr>
      <a:lvl5pPr marL="1195887" indent="-237061" algn="l" rtl="0" eaLnBrk="0" fontAlgn="base" hangingPunct="0">
        <a:spcBef>
          <a:spcPct val="20000"/>
        </a:spcBef>
        <a:spcAft>
          <a:spcPct val="0"/>
        </a:spcAft>
        <a:buChar char="»"/>
        <a:tabLst/>
        <a:defRPr sz="1067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kola.karlstad.se/wp-content/uploads/2020/01/Spara-i-One-Drive-appen-iPad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ola.karlstad.se/wp-content/uploads/2020/01/Spara-i-OneDrive-online-1.docx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skola.karlstad.se/wp-content/uploads/2020/01/Genv&#228;g-till-Konf.-klass-2-i-Utforskaren-1.pdf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v-SE" sz="1467">
                <a:solidFill>
                  <a:srgbClr val="D57E1C"/>
                </a:solidFill>
              </a:rPr>
              <a:t>TEMA</a:t>
            </a:r>
            <a:br>
              <a:rPr lang="sv-SE">
                <a:solidFill>
                  <a:schemeClr val="accent5"/>
                </a:solidFill>
              </a:rPr>
            </a:br>
            <a:r>
              <a:rPr lang="sv-SE">
                <a:solidFill>
                  <a:schemeClr val="accent5"/>
                </a:solidFill>
              </a:rPr>
              <a:t>SPARA, LAGRA OCH GALLRA</a:t>
            </a:r>
          </a:p>
        </p:txBody>
      </p:sp>
    </p:spTree>
    <p:extLst>
      <p:ext uri="{BB962C8B-B14F-4D97-AF65-F5344CB8AC3E}">
        <p14:creationId xmlns:p14="http://schemas.microsoft.com/office/powerpoint/2010/main" val="735861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031222-8FB3-4776-9EB0-EA78F0DEC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Innehåll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130374-ED0D-47BF-BBC4-5326CD780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Egen </a:t>
            </a:r>
            <a:r>
              <a:rPr lang="sv-SE" dirty="0" err="1"/>
              <a:t>onedrive</a:t>
            </a:r>
            <a:endParaRPr lang="sv-SE" dirty="0"/>
          </a:p>
          <a:p>
            <a:r>
              <a:rPr lang="sv-SE" dirty="0"/>
              <a:t>Spara på iPad</a:t>
            </a:r>
          </a:p>
          <a:p>
            <a:r>
              <a:rPr lang="sv-SE" dirty="0" err="1"/>
              <a:t>Konf.klass</a:t>
            </a:r>
            <a:r>
              <a:rPr lang="sv-S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22587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CDA608-45A9-467E-ACBA-5A1B300C7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1566321"/>
            <a:ext cx="10449600" cy="64348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Spara i </a:t>
            </a:r>
            <a:r>
              <a:rPr lang="sv-SE" dirty="0" err="1">
                <a:solidFill>
                  <a:schemeClr val="tx1"/>
                </a:solidFill>
              </a:rPr>
              <a:t>OneDrive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D1C041-ED48-40D2-841D-9B7DDD4BA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00" y="2286641"/>
            <a:ext cx="10449600" cy="190611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För att spara filer i kommunen använder vi </a:t>
            </a:r>
            <a:r>
              <a:rPr lang="sv-SE" dirty="0" err="1">
                <a:solidFill>
                  <a:schemeClr val="tx1"/>
                </a:solidFill>
              </a:rPr>
              <a:t>OneDrive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r>
              <a:rPr lang="sv-SE" dirty="0">
                <a:solidFill>
                  <a:schemeClr val="tx1"/>
                </a:solidFill>
              </a:rPr>
              <a:t>Då når vi filerna både från dator, iPad och mobil. De är då sparade i molnet.</a:t>
            </a:r>
          </a:p>
        </p:txBody>
      </p:sp>
      <p:pic>
        <p:nvPicPr>
          <p:cNvPr id="1030" name="Picture 6" descr="Bildresultat för onedrive">
            <a:extLst>
              <a:ext uri="{FF2B5EF4-FFF2-40B4-BE49-F238E27FC236}">
                <a16:creationId xmlns:a16="http://schemas.microsoft.com/office/drawing/2014/main" id="{C4790BEC-3BAD-46F2-9B1A-4C584FD5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10" y="3429000"/>
            <a:ext cx="41338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27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FE467-DA9D-4864-878E-1BF6FE32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1566321"/>
            <a:ext cx="10449600" cy="703914"/>
          </a:xfrm>
        </p:spPr>
        <p:txBody>
          <a:bodyPr/>
          <a:lstStyle/>
          <a:p>
            <a:r>
              <a:rPr lang="sv-SE" dirty="0"/>
              <a:t>Spara på iPad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E6693D0-3B3A-4226-B8B0-83278E8D8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568" y="2485235"/>
            <a:ext cx="10449600" cy="1906116"/>
          </a:xfrm>
        </p:spPr>
        <p:txBody>
          <a:bodyPr/>
          <a:lstStyle/>
          <a:p>
            <a:r>
              <a:rPr lang="sv-SE" dirty="0" err="1"/>
              <a:t>OneDrive</a:t>
            </a:r>
            <a:r>
              <a:rPr lang="sv-SE" dirty="0"/>
              <a:t> kan laddas ner som </a:t>
            </a:r>
            <a:r>
              <a:rPr lang="sv-SE" dirty="0" err="1"/>
              <a:t>app</a:t>
            </a:r>
            <a:r>
              <a:rPr lang="sv-SE" dirty="0"/>
              <a:t> från </a:t>
            </a:r>
            <a:r>
              <a:rPr lang="sv-SE" dirty="0" err="1"/>
              <a:t>Lärappar</a:t>
            </a:r>
            <a:r>
              <a:rPr lang="sv-SE" dirty="0"/>
              <a:t>. OBS! Rekommenderas inte om du delar iPad med kollegor eller barn/elever.</a:t>
            </a:r>
          </a:p>
          <a:p>
            <a:endParaRPr lang="sv-SE" dirty="0"/>
          </a:p>
          <a:p>
            <a:r>
              <a:rPr lang="sv-SE" dirty="0"/>
              <a:t>Vid delad iPad kan du istället använda </a:t>
            </a:r>
            <a:r>
              <a:rPr lang="sv-SE" dirty="0" err="1"/>
              <a:t>OneDrive</a:t>
            </a:r>
            <a:r>
              <a:rPr lang="sv-SE" dirty="0"/>
              <a:t> Online. Du når det genom portal.karlstad.se.</a:t>
            </a:r>
          </a:p>
        </p:txBody>
      </p:sp>
      <p:pic>
        <p:nvPicPr>
          <p:cNvPr id="5" name="Bild 4" descr="Dokument">
            <a:hlinkClick r:id="rId2"/>
            <a:extLst>
              <a:ext uri="{FF2B5EF4-FFF2-40B4-BE49-F238E27FC236}">
                <a16:creationId xmlns:a16="http://schemas.microsoft.com/office/drawing/2014/main" id="{0C3E9567-A430-4FBE-8E1F-47DD51022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589" y="5160054"/>
            <a:ext cx="914400" cy="9144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6D022BE-E70C-46EB-B0B4-A77F5D86A562}"/>
              </a:ext>
            </a:extLst>
          </p:cNvPr>
          <p:cNvSpPr txBox="1"/>
          <p:nvPr/>
        </p:nvSpPr>
        <p:spPr>
          <a:xfrm>
            <a:off x="2248449" y="607445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Lathund </a:t>
            </a:r>
            <a:r>
              <a:rPr lang="sv-S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</a:t>
            </a:r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OneDrive</a:t>
            </a:r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på iPad</a:t>
            </a:r>
            <a:endParaRPr lang="sv-SE" dirty="0"/>
          </a:p>
        </p:txBody>
      </p:sp>
      <p:pic>
        <p:nvPicPr>
          <p:cNvPr id="7" name="Bild 6" descr="Dokument">
            <a:hlinkClick r:id="rId5"/>
            <a:extLst>
              <a:ext uri="{FF2B5EF4-FFF2-40B4-BE49-F238E27FC236}">
                <a16:creationId xmlns:a16="http://schemas.microsoft.com/office/drawing/2014/main" id="{EA162479-E781-4702-9EDD-D837922EA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64" y="5160054"/>
            <a:ext cx="914400" cy="9144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0E25263-B9DD-4A5E-8474-12D71E4E93BA}"/>
              </a:ext>
            </a:extLst>
          </p:cNvPr>
          <p:cNvSpPr txBox="1"/>
          <p:nvPr/>
        </p:nvSpPr>
        <p:spPr>
          <a:xfrm>
            <a:off x="6443592" y="606341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Lathund </a:t>
            </a:r>
            <a:r>
              <a:rPr lang="sv-SE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OneDrive</a:t>
            </a:r>
            <a:r>
              <a:rPr lang="sv-S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117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A35D0-FC13-4AED-B7E9-5E6EB0C3C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2165" y="1566320"/>
            <a:ext cx="6355435" cy="1470025"/>
          </a:xfrm>
        </p:spPr>
        <p:txBody>
          <a:bodyPr/>
          <a:lstStyle/>
          <a:p>
            <a:r>
              <a:rPr lang="sv-SE"/>
              <a:t>Konfidentiellt klass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DEC91A-E390-4636-8A2F-E0B370485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017" y="3068961"/>
            <a:ext cx="6094583" cy="1906116"/>
          </a:xfrm>
        </p:spPr>
        <p:txBody>
          <a:bodyPr/>
          <a:lstStyle/>
          <a:p>
            <a:r>
              <a:rPr lang="sv-SE" dirty="0"/>
              <a:t>Största delen av vårt arbetsmaterial är okänsligt material som kan sparas i </a:t>
            </a:r>
            <a:r>
              <a:rPr lang="sv-SE" dirty="0" err="1"/>
              <a:t>OneDrive</a:t>
            </a:r>
            <a:r>
              <a:rPr lang="sv-SE" dirty="0"/>
              <a:t> men vissa känsligare saker behöver sparas i klass 2.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197773-FFF2-4D4A-ABB6-8D3C4D24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1" y="243596"/>
            <a:ext cx="4298183" cy="63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00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EA301AC-9AE4-4F45-B99B-280726B4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76001"/>
            <a:ext cx="10537200" cy="671553"/>
          </a:xfrm>
        </p:spPr>
        <p:txBody>
          <a:bodyPr anchor="t"/>
          <a:lstStyle/>
          <a:p>
            <a:r>
              <a:rPr lang="sv-SE">
                <a:solidFill>
                  <a:schemeClr val="tx1"/>
                </a:solidFill>
              </a:rPr>
              <a:t>Lagra i konfidentiellt klass 2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C7CC7E01-0540-4A88-B1DB-444078C676FE}"/>
              </a:ext>
            </a:extLst>
          </p:cNvPr>
          <p:cNvGrpSpPr/>
          <p:nvPr/>
        </p:nvGrpSpPr>
        <p:grpSpPr>
          <a:xfrm>
            <a:off x="6826427" y="4155583"/>
            <a:ext cx="3761283" cy="1034548"/>
            <a:chOff x="6826427" y="4155583"/>
            <a:chExt cx="3761282" cy="1034548"/>
          </a:xfrm>
        </p:grpSpPr>
        <p:pic>
          <p:nvPicPr>
            <p:cNvPr id="18" name="Bildobjekt 17" descr="En bild som visar tecken, skärm, ritning, gata&#10;&#10;Automatiskt genererad beskrivning">
              <a:extLst>
                <a:ext uri="{FF2B5EF4-FFF2-40B4-BE49-F238E27FC236}">
                  <a16:creationId xmlns:a16="http://schemas.microsoft.com/office/drawing/2014/main" id="{E058AB2E-D516-40AD-A1A8-4B0F9A07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162" y="4155583"/>
              <a:ext cx="1034547" cy="1034547"/>
            </a:xfrm>
            <a:prstGeom prst="rect">
              <a:avLst/>
            </a:prstGeom>
          </p:spPr>
        </p:pic>
        <p:pic>
          <p:nvPicPr>
            <p:cNvPr id="20" name="Bildobjekt 19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B6DA1A5D-C7C5-4C9F-8230-F9698005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27" y="4155584"/>
              <a:ext cx="1034547" cy="1034547"/>
            </a:xfrm>
            <a:prstGeom prst="rect">
              <a:avLst/>
            </a:prstGeom>
          </p:spPr>
        </p:pic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93BB1B7F-28C1-4ED0-BE3C-BF69CFE09C7D}"/>
              </a:ext>
            </a:extLst>
          </p:cNvPr>
          <p:cNvGrpSpPr/>
          <p:nvPr/>
        </p:nvGrpSpPr>
        <p:grpSpPr>
          <a:xfrm>
            <a:off x="4301474" y="2941585"/>
            <a:ext cx="3559501" cy="1034547"/>
            <a:chOff x="4301473" y="2941584"/>
            <a:chExt cx="3559501" cy="1034547"/>
          </a:xfrm>
        </p:grpSpPr>
        <p:pic>
          <p:nvPicPr>
            <p:cNvPr id="17" name="Bildobjekt 16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B7146AB0-970C-4E53-B872-D048F6EF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27" y="2941584"/>
              <a:ext cx="1034547" cy="1034547"/>
            </a:xfrm>
            <a:prstGeom prst="rect">
              <a:avLst/>
            </a:prstGeom>
          </p:spPr>
        </p:pic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06EC7909-BC37-4D32-BCE4-80AB958CDC8D}"/>
                </a:ext>
              </a:extLst>
            </p:cNvPr>
            <p:cNvGrpSpPr/>
            <p:nvPr/>
          </p:nvGrpSpPr>
          <p:grpSpPr>
            <a:xfrm>
              <a:off x="4301473" y="3029769"/>
              <a:ext cx="1368224" cy="858176"/>
              <a:chOff x="4274399" y="4545222"/>
              <a:chExt cx="1368224" cy="858176"/>
            </a:xfrm>
          </p:grpSpPr>
          <p:pic>
            <p:nvPicPr>
              <p:cNvPr id="19" name="Bildobjekt 18" descr="En bild som visar skärm, skärmbild, dator, ritning&#10;&#10;Automatiskt genererad beskrivning">
                <a:extLst>
                  <a:ext uri="{FF2B5EF4-FFF2-40B4-BE49-F238E27FC236}">
                    <a16:creationId xmlns:a16="http://schemas.microsoft.com/office/drawing/2014/main" id="{DE6B9658-20EB-4C6C-8986-40FDD286D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399" y="4545222"/>
                <a:ext cx="1368224" cy="858176"/>
              </a:xfrm>
              <a:prstGeom prst="rect">
                <a:avLst/>
              </a:prstGeom>
            </p:spPr>
          </p:pic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CC9E0702-869C-4160-B6A4-97F0AC942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285" y="4669343"/>
                <a:ext cx="578832" cy="578832"/>
              </a:xfrm>
              <a:prstGeom prst="rect">
                <a:avLst/>
              </a:prstGeom>
            </p:spPr>
          </p:pic>
        </p:grp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A0260BB-EB65-47E7-B92E-2C7B862ABD5E}"/>
              </a:ext>
            </a:extLst>
          </p:cNvPr>
          <p:cNvGrpSpPr/>
          <p:nvPr/>
        </p:nvGrpSpPr>
        <p:grpSpPr>
          <a:xfrm>
            <a:off x="2087555" y="5304234"/>
            <a:ext cx="8500155" cy="1099902"/>
            <a:chOff x="2087554" y="5304230"/>
            <a:chExt cx="8500155" cy="1099901"/>
          </a:xfrm>
        </p:grpSpPr>
        <p:pic>
          <p:nvPicPr>
            <p:cNvPr id="6" name="Bildobjekt 5" descr="En bild som visar skärm, skärmbild, dator, ritning&#10;&#10;Automatiskt genererad beskrivning">
              <a:extLst>
                <a:ext uri="{FF2B5EF4-FFF2-40B4-BE49-F238E27FC236}">
                  <a16:creationId xmlns:a16="http://schemas.microsoft.com/office/drawing/2014/main" id="{DCAD526D-9207-4755-84B6-0D817DB12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473" y="5494664"/>
              <a:ext cx="1368224" cy="858176"/>
            </a:xfrm>
            <a:prstGeom prst="rect">
              <a:avLst/>
            </a:prstGeom>
          </p:spPr>
        </p:pic>
        <p:pic>
          <p:nvPicPr>
            <p:cNvPr id="12" name="Bildobjekt 11" descr="En bild som visar tecken, skärm, ritning, gata&#10;&#10;Automatiskt genererad beskrivning">
              <a:extLst>
                <a:ext uri="{FF2B5EF4-FFF2-40B4-BE49-F238E27FC236}">
                  <a16:creationId xmlns:a16="http://schemas.microsoft.com/office/drawing/2014/main" id="{CFF8E0D2-B4A5-4605-A316-02FA8373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162" y="5304230"/>
              <a:ext cx="1034547" cy="1034547"/>
            </a:xfrm>
            <a:prstGeom prst="rect">
              <a:avLst/>
            </a:prstGeom>
          </p:spPr>
        </p:pic>
        <p:pic>
          <p:nvPicPr>
            <p:cNvPr id="25" name="Bildobjekt 24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13DFBA8B-D7B2-47D1-97F2-77B062DB0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248" y="5369584"/>
              <a:ext cx="1034547" cy="1034547"/>
            </a:xfrm>
            <a:prstGeom prst="rect">
              <a:avLst/>
            </a:prstGeom>
          </p:spPr>
        </p:pic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94166990-F0EB-4F62-B510-D21B1DAB9182}"/>
                </a:ext>
              </a:extLst>
            </p:cNvPr>
            <p:cNvGrpSpPr/>
            <p:nvPr/>
          </p:nvGrpSpPr>
          <p:grpSpPr>
            <a:xfrm>
              <a:off x="2087554" y="5586771"/>
              <a:ext cx="1368224" cy="752006"/>
              <a:chOff x="2381925" y="3263537"/>
              <a:chExt cx="1368224" cy="752006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C711BB41-1E4B-4C36-ADC1-B8EB0D157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1925" y="3263537"/>
                <a:ext cx="1368224" cy="567012"/>
              </a:xfrm>
              <a:prstGeom prst="rect">
                <a:avLst/>
              </a:prstGeom>
            </p:spPr>
          </p:pic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7F6B3EDB-632E-4251-89DB-BD85C0633258}"/>
                  </a:ext>
                </a:extLst>
              </p:cNvPr>
              <p:cNvSpPr txBox="1"/>
              <p:nvPr/>
            </p:nvSpPr>
            <p:spPr>
              <a:xfrm>
                <a:off x="2468597" y="3707766"/>
                <a:ext cx="1239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Mall, blankett</a:t>
                </a:r>
              </a:p>
            </p:txBody>
          </p: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7DF83727-B195-4CC6-B070-7404D359BF1C}"/>
              </a:ext>
            </a:extLst>
          </p:cNvPr>
          <p:cNvGrpSpPr/>
          <p:nvPr/>
        </p:nvGrpSpPr>
        <p:grpSpPr>
          <a:xfrm>
            <a:off x="2265884" y="1727585"/>
            <a:ext cx="5595091" cy="1034547"/>
            <a:chOff x="2265884" y="1727585"/>
            <a:chExt cx="5595090" cy="1034547"/>
          </a:xfrm>
        </p:grpSpPr>
        <p:pic>
          <p:nvPicPr>
            <p:cNvPr id="3" name="Bildobjekt 2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EA957422-9034-4AA8-ABC9-698CA8FD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27" y="1727585"/>
              <a:ext cx="1034547" cy="1034547"/>
            </a:xfrm>
            <a:prstGeom prst="rect">
              <a:avLst/>
            </a:prstGeom>
          </p:spPr>
        </p:pic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ED5F1074-30D5-4EC1-AE6E-18D9A6FD6E2D}"/>
                </a:ext>
              </a:extLst>
            </p:cNvPr>
            <p:cNvGrpSpPr/>
            <p:nvPr/>
          </p:nvGrpSpPr>
          <p:grpSpPr>
            <a:xfrm>
              <a:off x="4301473" y="1810730"/>
              <a:ext cx="1368224" cy="858176"/>
              <a:chOff x="4274399" y="5976674"/>
              <a:chExt cx="1368224" cy="858176"/>
            </a:xfrm>
          </p:grpSpPr>
          <p:pic>
            <p:nvPicPr>
              <p:cNvPr id="30" name="Bildobjekt 29" descr="En bild som visar skärm, skärmbild, dator, ritning&#10;&#10;Automatiskt genererad beskrivning">
                <a:extLst>
                  <a:ext uri="{FF2B5EF4-FFF2-40B4-BE49-F238E27FC236}">
                    <a16:creationId xmlns:a16="http://schemas.microsoft.com/office/drawing/2014/main" id="{E243A935-0BD5-4CF0-9151-7E8FC92D9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399" y="5976674"/>
                <a:ext cx="1368224" cy="858176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0F09A457-1CA1-4743-A1D4-C39413B11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285" y="6100795"/>
                <a:ext cx="578832" cy="578832"/>
              </a:xfrm>
              <a:prstGeom prst="rect">
                <a:avLst/>
              </a:prstGeom>
            </p:spPr>
          </p:pic>
        </p:grpSp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87D65233-29F0-482E-9C1A-ACCF6EF9CDD4}"/>
                </a:ext>
              </a:extLst>
            </p:cNvPr>
            <p:cNvGrpSpPr/>
            <p:nvPr/>
          </p:nvGrpSpPr>
          <p:grpSpPr>
            <a:xfrm>
              <a:off x="2265884" y="1803389"/>
              <a:ext cx="647790" cy="838317"/>
              <a:chOff x="1610303" y="5974484"/>
              <a:chExt cx="647790" cy="838317"/>
            </a:xfrm>
          </p:grpSpPr>
          <p:pic>
            <p:nvPicPr>
              <p:cNvPr id="35" name="Bildobjekt 34" descr="En bild som visar skärm&#10;&#10;Automatiskt genererad beskrivning">
                <a:extLst>
                  <a:ext uri="{FF2B5EF4-FFF2-40B4-BE49-F238E27FC236}">
                    <a16:creationId xmlns:a16="http://schemas.microsoft.com/office/drawing/2014/main" id="{363DE280-FB25-4E66-8E77-D636011A7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0303" y="5974484"/>
                <a:ext cx="647790" cy="838317"/>
              </a:xfrm>
              <a:prstGeom prst="rect">
                <a:avLst/>
              </a:prstGeom>
            </p:spPr>
          </p:pic>
          <p:pic>
            <p:nvPicPr>
              <p:cNvPr id="3074" name="Picture 2" descr="Bildresultat för image icon&quot;">
                <a:extLst>
                  <a:ext uri="{FF2B5EF4-FFF2-40B4-BE49-F238E27FC236}">
                    <a16:creationId xmlns:a16="http://schemas.microsoft.com/office/drawing/2014/main" id="{8D52F373-DD2E-4150-BC4F-F223EB06D3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5218" y="6215328"/>
                <a:ext cx="380867" cy="380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904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FD4E2A9-DF7F-450C-AFF3-5523ADC05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453656"/>
            <a:ext cx="10449600" cy="700016"/>
          </a:xfrm>
        </p:spPr>
        <p:txBody>
          <a:bodyPr/>
          <a:lstStyle/>
          <a:p>
            <a:r>
              <a:rPr lang="sv-SE"/>
              <a:t>Konfidentiell klass 2 i Utforskaren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8B40A20-04B5-438B-A056-50C1A4C05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5" y="2500779"/>
            <a:ext cx="4462672" cy="2570021"/>
          </a:xfrm>
          <a:prstGeom prst="rect">
            <a:avLst/>
          </a:prstGeom>
        </p:spPr>
      </p:pic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6D151280-00F2-4A9D-89A9-BC43AD446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6" y="2075475"/>
            <a:ext cx="4149009" cy="427783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4AD6843-605E-419A-BC17-A4CD9CD1081D}"/>
              </a:ext>
            </a:extLst>
          </p:cNvPr>
          <p:cNvSpPr txBox="1"/>
          <p:nvPr/>
        </p:nvSpPr>
        <p:spPr>
          <a:xfrm>
            <a:off x="635117" y="5525386"/>
            <a:ext cx="41490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Följ </a:t>
            </a: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guiden</a:t>
            </a: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på skola.karlstad.se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B2CFE11-6C06-4971-83CD-86FFCA8B91C0}"/>
              </a:ext>
            </a:extLst>
          </p:cNvPr>
          <p:cNvSpPr txBox="1"/>
          <p:nvPr/>
        </p:nvSpPr>
        <p:spPr>
          <a:xfrm>
            <a:off x="1870382" y="2075475"/>
            <a:ext cx="20764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SHAREPOINT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C5BCD92-8ECA-4AC3-98ED-97C1981450E6}"/>
              </a:ext>
            </a:extLst>
          </p:cNvPr>
          <p:cNvSpPr txBox="1"/>
          <p:nvPr/>
        </p:nvSpPr>
        <p:spPr>
          <a:xfrm>
            <a:off x="7812329" y="1645762"/>
            <a:ext cx="20764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UTFORSKAREN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9EC3C4-28D6-4A2F-B8B7-5A95DF37B5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3749075" y="5939299"/>
            <a:ext cx="2070100" cy="58744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88718C3-5F87-413E-A208-80DF29384A87}"/>
              </a:ext>
            </a:extLst>
          </p:cNvPr>
          <p:cNvSpPr txBox="1"/>
          <p:nvPr/>
        </p:nvSpPr>
        <p:spPr>
          <a:xfrm>
            <a:off x="635117" y="6007538"/>
            <a:ext cx="41490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Snabbkommando Utforskaren</a:t>
            </a:r>
          </a:p>
        </p:txBody>
      </p:sp>
    </p:spTree>
    <p:extLst>
      <p:ext uri="{BB962C8B-B14F-4D97-AF65-F5344CB8AC3E}">
        <p14:creationId xmlns:p14="http://schemas.microsoft.com/office/powerpoint/2010/main" val="3518289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range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PS NÄR DU SKA GÖRA DIN PRESENTATION.pptx" id="{F01B425A-D843-4567-8A9F-E5BC46C1B823}" vid="{04DD6E96-E6B8-45B5-9156-83D109E709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271</Words>
  <Application>Microsoft Office PowerPoint</Application>
  <PresentationFormat>Bredbild</PresentationFormat>
  <Paragraphs>32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Orange</vt:lpstr>
      <vt:lpstr>TEMA SPARA, LAGRA OCH GALLRA</vt:lpstr>
      <vt:lpstr>Innehåll</vt:lpstr>
      <vt:lpstr>Spara i OneDrive</vt:lpstr>
      <vt:lpstr>Spara på iPad</vt:lpstr>
      <vt:lpstr>Konfidentiellt klass 2</vt:lpstr>
      <vt:lpstr>Lagra i konfidentiellt klass 2</vt:lpstr>
      <vt:lpstr>Konfidentiell klass 2 i Utforskaren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SPARA, LAGRA OCH GALLRA</dc:title>
  <dc:creator>Lisa Thörne</dc:creator>
  <cp:lastModifiedBy>Lisa Thörne</cp:lastModifiedBy>
  <cp:revision>5</cp:revision>
  <dcterms:created xsi:type="dcterms:W3CDTF">2020-01-21T13:11:52Z</dcterms:created>
  <dcterms:modified xsi:type="dcterms:W3CDTF">2020-01-21T13:40:05Z</dcterms:modified>
</cp:coreProperties>
</file>